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60" r:id="rId5"/>
    <p:sldId id="261" r:id="rId6"/>
    <p:sldId id="298" r:id="rId7"/>
    <p:sldId id="28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93" r:id="rId23"/>
    <p:sldId id="294" r:id="rId24"/>
    <p:sldId id="297" r:id="rId25"/>
    <p:sldId id="279" r:id="rId26"/>
    <p:sldId id="292" r:id="rId27"/>
  </p:sldIdLst>
  <p:sldSz cx="12192000" cy="6858000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DB5A8-7AE6-418B-820C-948866C836BC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91FF8-B7C1-477C-A35E-7A1DC96DD3C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8671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ACE5F-8D76-4BEC-A825-9D75B1B6C1FB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6620E-39F5-4C99-BD27-2B8DBC347BA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6694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84150" y="833438"/>
            <a:ext cx="7404100" cy="41656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 smtClean="0"/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7738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38" indent="-296863" defTabSz="947738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275" indent="-236538" defTabSz="947738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938" indent="-238125" defTabSz="947738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013" indent="-236538" defTabSz="947738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89213" indent="-236538" defTabSz="94773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46413" indent="-236538" defTabSz="94773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03613" indent="-236538" defTabSz="94773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60813" indent="-236538" defTabSz="94773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B587F0-0414-4E22-9627-3E8BC7D5EEFD}" type="slidenum">
              <a:rPr lang="it-IT" altLang="it-IT" sz="1200"/>
              <a:pPr eaLnBrk="1" hangingPunct="1"/>
              <a:t>17</a:t>
            </a:fld>
            <a:endParaRPr lang="it-IT" altLang="it-IT" sz="1200"/>
          </a:p>
        </p:txBody>
      </p:sp>
    </p:spTree>
    <p:extLst>
      <p:ext uri="{BB962C8B-B14F-4D97-AF65-F5344CB8AC3E}">
        <p14:creationId xmlns:p14="http://schemas.microsoft.com/office/powerpoint/2010/main" val="227297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0467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657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2136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6971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1341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595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402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385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9826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1310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6416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6342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7516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9415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774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9976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394DB-2896-4AEA-ABA7-49B24A753761}" type="datetimeFigureOut">
              <a:rPr lang="it-IT" smtClean="0"/>
              <a:pPr/>
              <a:t>18/09/2014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8FEF27E-482E-496E-98EF-6EFD6AE7850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147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360612" y="1792940"/>
            <a:ext cx="9144000" cy="2387600"/>
          </a:xfrm>
        </p:spPr>
        <p:txBody>
          <a:bodyPr>
            <a:normAutofit fontScale="90000"/>
          </a:bodyPr>
          <a:lstStyle/>
          <a:p>
            <a:pPr algn="r"/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sz="44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Seminario</a:t>
            </a:r>
            <a:r>
              <a:rPr lang="it-IT" sz="44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it-IT" sz="44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4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nuove norme deontologiche e l’assicurazione professionale </a:t>
            </a:r>
            <a:r>
              <a:rPr lang="it-IT" sz="44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it-IT" sz="44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it-IT" sz="44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Giovedì 18 settembre - ore 14.30 alle 18.30</a:t>
            </a:r>
          </a:p>
          <a:p>
            <a:pPr algn="r"/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Savona - Aula 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magna dell'Ente Scuola Edile (Via </a:t>
            </a:r>
            <a:r>
              <a:rPr lang="it-IT" sz="2000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Molinero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6" descr="logo%20ordine%20s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74" y="415149"/>
            <a:ext cx="291623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6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18269" y="1548717"/>
            <a:ext cx="7646773" cy="29393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Formazione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professionale continua</a:t>
            </a:r>
            <a:endParaRPr lang="it-IT" altLang="it-IT" sz="24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È un obbligo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Si applica a tutti gli iscritti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È di libera scelta degli iscritti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La violazione dell’obbligo costituisce illecito disciplinare 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580" y="383059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1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364259" y="1433381"/>
            <a:ext cx="8599210" cy="5023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Obiettivi </a:t>
            </a: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Proteggere l’interesse collettivo salvaguardando le aspettative della committenza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Migliorare e perfezionare la competenza tecnica e professionale individuale a tutela della qualità architettonica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Accrescere lo studio e l’approfondimento culturale e tecnico scientifico individuale quale presupposti per un esercizio professionale di qualità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Promuovere il più ampio accesso di tutti gli iscritti alle attività di aggiornamento e sviluppo professionale attraverso l’adozione di politiche tese al contenimento dei costi </a:t>
            </a:r>
          </a:p>
          <a:p>
            <a:pPr marL="0" indent="0">
              <a:buNone/>
            </a:pP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17" y="406701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9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405449" y="980304"/>
            <a:ext cx="7545859" cy="4935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Attività </a:t>
            </a:r>
            <a:endParaRPr lang="it-IT" sz="2400" b="1" dirty="0" smtClean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Punto 1 delle Linee Guida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Corsi di aggiornamento e sviluppo professionale, anche tramite formazione a distanza on-line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Seminari, convegni, giornate di studio, tavole rotonde, conferenze, workshop, attività di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aggiornamento</a:t>
            </a: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Corsi abilitanti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Altre attività ed eventi specificatamente individuati autonomamente dal CNAPPC e/o dagli Ordini territoriali 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Partecipazione a commissioni e gruppi di lavoro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865" y="335820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430162" y="765047"/>
            <a:ext cx="8923638" cy="541191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sz="1600" b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endParaRPr lang="it-IT" sz="20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Aree </a:t>
            </a: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di attività formativa </a:t>
            </a: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(Punto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delle Linee Guida)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Architettura, paesaggio, design, tecnologia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Gestione della professione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Norme professionali e deontologiche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Sostenibilità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Storia, restauro e conservazione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Strumenti, conoscenza e comunicazione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Urbanistica, ambiente e pianificazione nel governo del territorio</a:t>
            </a: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672" y="433474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954520"/>
            <a:ext cx="10515600" cy="579227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it-IT" sz="2400" b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it-IT" sz="3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Crediti </a:t>
            </a:r>
            <a:r>
              <a:rPr lang="it-IT" sz="3400" b="1" dirty="0">
                <a:solidFill>
                  <a:srgbClr val="C00000"/>
                </a:solidFill>
                <a:latin typeface="Verdana" panose="020B0604030504040204" pitchFamily="34" charset="0"/>
              </a:rPr>
              <a:t>formativi professionali (CFP)</a:t>
            </a:r>
          </a:p>
          <a:p>
            <a:pPr marL="0" indent="0" algn="ctr"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(Punto 4 delle Linee Guida)</a:t>
            </a:r>
          </a:p>
          <a:p>
            <a:pPr marL="0" indent="0">
              <a:buNone/>
            </a:pPr>
            <a:endParaRPr lang="it-IT" sz="24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34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it-IT" sz="34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Triennio sperimentale 	</a:t>
            </a:r>
            <a:r>
              <a:rPr lang="it-IT" sz="34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it-IT" sz="34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Triennio a regime</a:t>
            </a:r>
          </a:p>
          <a:p>
            <a:pPr marL="0" indent="0">
              <a:buNone/>
            </a:pP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01/01/2014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31/12/2016 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    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01/01/2017 – 31/12/2019 	</a:t>
            </a:r>
          </a:p>
          <a:p>
            <a:pPr marL="0" indent="0"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  CFP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60 (20+20+20) 		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          CFP = 90 (30+30+30) </a:t>
            </a:r>
          </a:p>
          <a:p>
            <a:pPr marL="0" indent="0"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Minimo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15/anno 			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                    Minimo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20/anno </a:t>
            </a:r>
          </a:p>
          <a:p>
            <a:pPr marL="0" indent="0">
              <a:buNone/>
            </a:pPr>
            <a:endParaRPr lang="it-IT" sz="23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 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CFP deontologia e 		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        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CFP deontologia e </a:t>
            </a:r>
          </a:p>
          <a:p>
            <a:pPr marL="0" indent="0">
              <a:lnSpc>
                <a:spcPct val="50000"/>
              </a:lnSpc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compensi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professionali			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               compensi </a:t>
            </a: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professionali</a:t>
            </a:r>
          </a:p>
          <a:p>
            <a:pPr marL="0" indent="0">
              <a:lnSpc>
                <a:spcPct val="50000"/>
              </a:lnSpc>
              <a:buNone/>
            </a:pPr>
            <a:endParaRPr lang="it-IT" sz="23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endParaRPr lang="it-IT" sz="23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endParaRPr lang="it-IT" sz="23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endParaRPr lang="it-IT" sz="23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E’ ammesso riportare crediti maturati in eccesso da un triennio al successivo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nel limite massimo di n. 10 CFP</a:t>
            </a:r>
          </a:p>
          <a:p>
            <a:pPr marL="0" indent="0">
              <a:lnSpc>
                <a:spcPct val="50000"/>
              </a:lnSpc>
              <a:buNone/>
            </a:pPr>
            <a:endParaRPr lang="it-IT" sz="23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r>
              <a:rPr lang="it-IT" sz="23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</a:t>
            </a:r>
            <a:endParaRPr lang="it-IT" sz="23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963" y="433474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04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33599" y="1053371"/>
            <a:ext cx="7125731" cy="54119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4000" dirty="0" smtClean="0"/>
          </a:p>
          <a:p>
            <a:pPr marL="0" indent="0">
              <a:buNone/>
            </a:pP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Crediti formativi professionali (CFP)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Punto 4 delle Linee Guida)</a:t>
            </a:r>
          </a:p>
          <a:p>
            <a:pPr marL="0" indent="0">
              <a:buNone/>
            </a:pP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Gli iscritti possono acquisire crediti formativi professionali (CFP) sia partecipando ad eventi promossi da qualunque Ordine territoriale e dal CNAPPC, sia da soggetti terzi abilitati, in tutto il territorio nazionale. 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732" y="390225"/>
            <a:ext cx="3060674" cy="66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199" y="896854"/>
            <a:ext cx="10999573" cy="60929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Corsi abilitanti</a:t>
            </a:r>
          </a:p>
          <a:p>
            <a:pPr marL="0" indent="0" algn="ctr">
              <a:buNone/>
            </a:pP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(Punto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5.3 bis 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delle Linee Guida)</a:t>
            </a:r>
          </a:p>
          <a:p>
            <a:pPr marL="0" indent="0">
              <a:buNone/>
            </a:pP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            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it-IT" sz="3700" dirty="0" smtClean="0">
                <a:solidFill>
                  <a:schemeClr val="accent6">
                    <a:lumMod val="75000"/>
                  </a:schemeClr>
                </a:solidFill>
              </a:rPr>
              <a:t>VV</a:t>
            </a:r>
            <a:r>
              <a:rPr lang="it-IT" sz="3700" dirty="0" smtClean="0">
                <a:solidFill>
                  <a:schemeClr val="accent6">
                    <a:lumMod val="75000"/>
                  </a:schemeClr>
                </a:solidFill>
              </a:rPr>
              <a:t>. FF.			</a:t>
            </a:r>
            <a:r>
              <a:rPr lang="it-IT" sz="37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3700" dirty="0" smtClean="0">
                <a:solidFill>
                  <a:schemeClr val="accent6">
                    <a:lumMod val="75000"/>
                  </a:schemeClr>
                </a:solidFill>
              </a:rPr>
              <a:t> 	  </a:t>
            </a:r>
            <a:r>
              <a:rPr lang="it-IT" sz="3700" dirty="0" smtClean="0">
                <a:solidFill>
                  <a:schemeClr val="accent6">
                    <a:lumMod val="75000"/>
                  </a:schemeClr>
                </a:solidFill>
              </a:rPr>
              <a:t>		SICUREZZA</a:t>
            </a:r>
            <a:endParaRPr lang="it-IT" sz="37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it-IT" dirty="0" smtClean="0"/>
              <a:t> 	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CFP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per corso base		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    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		CFP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per corso base 	       	  	</a:t>
            </a:r>
            <a:endParaRPr lang="it-IT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 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it-IT" sz="1800" dirty="0">
                <a:solidFill>
                  <a:schemeClr val="accent6">
                    <a:lumMod val="75000"/>
                  </a:schemeClr>
                </a:solidFill>
              </a:rPr>
              <a:t>20 CFP per 120 h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) 			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	    		(</a:t>
            </a:r>
            <a:r>
              <a:rPr lang="it-IT" sz="1800" dirty="0">
                <a:solidFill>
                  <a:schemeClr val="accent6">
                    <a:lumMod val="75000"/>
                  </a:schemeClr>
                </a:solidFill>
              </a:rPr>
              <a:t>20 CFP per 120 h)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        CFP 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per aggiornamento	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        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   CFP 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per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aggiornamento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              (</a:t>
            </a:r>
            <a:r>
              <a:rPr lang="it-IT" sz="1800" dirty="0">
                <a:solidFill>
                  <a:schemeClr val="accent6">
                    <a:lumMod val="75000"/>
                  </a:schemeClr>
                </a:solidFill>
              </a:rPr>
              <a:t>10 CFP ogni 40 h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it-IT" sz="1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				         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it-IT" sz="18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it-IT" sz="1800" dirty="0">
                <a:solidFill>
                  <a:schemeClr val="accent6">
                    <a:lumMod val="75000"/>
                  </a:schemeClr>
                </a:solidFill>
              </a:rPr>
              <a:t>10 CFP ogni 40 h)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	</a:t>
            </a:r>
          </a:p>
          <a:p>
            <a:pPr marL="0" indent="0">
              <a:lnSpc>
                <a:spcPct val="100000"/>
              </a:lnSpc>
              <a:buNone/>
            </a:pP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it-IT" sz="18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it-IT" dirty="0" smtClean="0"/>
              <a:t>		         	</a:t>
            </a:r>
            <a:r>
              <a:rPr lang="it-IT" sz="1600" dirty="0" smtClean="0"/>
              <a:t>			 							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4737" y="332560"/>
            <a:ext cx="3060674" cy="663146"/>
          </a:xfrm>
          <a:prstGeom prst="rect">
            <a:avLst/>
          </a:prstGeom>
        </p:spPr>
      </p:pic>
      <p:sp>
        <p:nvSpPr>
          <p:cNvPr id="5" name="Freccia in giù 4"/>
          <p:cNvSpPr/>
          <p:nvPr/>
        </p:nvSpPr>
        <p:spPr>
          <a:xfrm>
            <a:off x="3229232" y="2992995"/>
            <a:ext cx="423549" cy="5899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0000"/>
              </a:solidFill>
            </a:endParaRPr>
          </a:p>
        </p:txBody>
      </p:sp>
      <p:sp>
        <p:nvSpPr>
          <p:cNvPr id="6" name="Freccia in giù 5"/>
          <p:cNvSpPr/>
          <p:nvPr/>
        </p:nvSpPr>
        <p:spPr>
          <a:xfrm>
            <a:off x="7817456" y="2992995"/>
            <a:ext cx="395415" cy="5899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18" y="4734244"/>
            <a:ext cx="1445666" cy="183794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529" y="4797338"/>
            <a:ext cx="1795882" cy="177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64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03474"/>
          </a:xfrm>
        </p:spPr>
        <p:txBody>
          <a:bodyPr/>
          <a:lstStyle/>
          <a:p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Contratti</a:t>
            </a:r>
            <a:endParaRPr lang="it-IT" sz="2400" dirty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2592925" y="1434854"/>
            <a:ext cx="8915400" cy="5021930"/>
          </a:xfrm>
        </p:spPr>
        <p:txBody>
          <a:bodyPr>
            <a:noAutofit/>
          </a:bodyPr>
          <a:lstStyle/>
          <a:p>
            <a:pPr algn="l">
              <a:spcBef>
                <a:spcPts val="600"/>
              </a:spcBef>
            </a:pP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compenso per le prestazioni professionali deve pattuirsi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per iscritto con il cliente al momento del conferimento dell'incarico professionale </a:t>
            </a:r>
            <a:r>
              <a:rPr lang="de-DE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(art. 9, D.L. n. 1/2012 e </a:t>
            </a:r>
            <a:r>
              <a:rPr lang="de-DE" altLang="it-IT" sz="1600" dirty="0" err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provvedimenti</a:t>
            </a:r>
            <a:r>
              <a:rPr lang="de-DE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</a:t>
            </a:r>
            <a:r>
              <a:rPr lang="de-DE" altLang="it-IT" sz="1600" dirty="0" err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successivi</a:t>
            </a:r>
            <a:r>
              <a:rPr lang="de-DE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)</a:t>
            </a: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contratto è lo strumento con il quale il professionista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deve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rendere noti al cliente:</a:t>
            </a:r>
          </a:p>
          <a:p>
            <a:pPr marL="742950" lvl="1" indent="-2857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</a:t>
            </a:r>
            <a:r>
              <a:rPr lang="it-IT" altLang="it-IT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grado di complessità</a:t>
            </a: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dell’incarico</a:t>
            </a:r>
          </a:p>
          <a:p>
            <a:pPr marL="742950" lvl="1" indent="-2857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tutte  le informazioni utili circa gli </a:t>
            </a:r>
            <a:r>
              <a:rPr lang="it-IT" altLang="it-IT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oneri ipotizzabili</a:t>
            </a: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dal conferimento   alla conclusione dell’incarico</a:t>
            </a:r>
          </a:p>
          <a:p>
            <a:pPr marL="742950" lvl="1" indent="-2857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gli estremi della </a:t>
            </a:r>
            <a:r>
              <a:rPr lang="it-IT" altLang="it-IT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polizza assicurativa</a:t>
            </a: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per danni provocati nell’esercizio dell’attività professionale (dal 15 agosto 2013)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Prima della sottoscrizione del contratto il professionista potrà presentare al cliente un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preventivo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che dovrà:</a:t>
            </a:r>
          </a:p>
          <a:p>
            <a:pPr marL="742950" lvl="1" indent="-2857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stabilire il </a:t>
            </a:r>
            <a:r>
              <a:rPr lang="it-IT" altLang="it-IT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compenso in relazione all’importanza</a:t>
            </a: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dell’opera</a:t>
            </a:r>
          </a:p>
          <a:p>
            <a:pPr marL="742950" lvl="1" indent="-2857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indicare i compensi per le </a:t>
            </a:r>
            <a:r>
              <a:rPr lang="it-IT" altLang="it-IT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singole prestazioni</a:t>
            </a: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specificando anche l’importo delle spese, degli oneri e dei contributi</a:t>
            </a:r>
          </a:p>
          <a:p>
            <a:pPr algn="l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it-IT" altLang="it-IT" sz="1600" dirty="0">
              <a:latin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endParaRPr lang="it-IT" altLang="it-IT" sz="1600" b="1" i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45415" y="327591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8788"/>
          </a:xfrm>
        </p:spPr>
        <p:txBody>
          <a:bodyPr>
            <a:normAutofit/>
          </a:bodyPr>
          <a:lstStyle/>
          <a:p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Contratti</a:t>
            </a:r>
            <a:endParaRPr lang="it-IT" sz="2400" dirty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2589212" y="1715277"/>
            <a:ext cx="8915400" cy="3777622"/>
          </a:xfrm>
        </p:spPr>
        <p:txBody>
          <a:bodyPr>
            <a:normAutofit fontScale="92500" lnSpcReduction="20000"/>
          </a:bodyPr>
          <a:lstStyle/>
          <a:p>
            <a:pPr algn="l"/>
            <a:endParaRPr lang="it-IT" altLang="it-IT" sz="20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/>
            <a:endParaRPr lang="it-IT" altLang="it-IT" sz="1600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r>
              <a:rPr lang="it-IT" altLang="it-IT" sz="17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dettagliata definizione delle prestazioni può ridurre contenziosi in caso di interruzione dell’incarico </a:t>
            </a:r>
          </a:p>
          <a:p>
            <a:pPr marL="0" indent="0">
              <a:lnSpc>
                <a:spcPct val="310000"/>
              </a:lnSpc>
              <a:buNone/>
            </a:pPr>
            <a:r>
              <a:rPr lang="it-IT" altLang="it-IT" sz="17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ESEMPI DI CONTRATTI PROFESSIONALI</a:t>
            </a:r>
            <a:endParaRPr lang="it-IT" altLang="it-IT" sz="1700" b="1" dirty="0" smtClean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algn="l"/>
            <a:r>
              <a:rPr lang="it-IT" alt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Consiglio Nazionale in data 20.11.2012 ha fatto propri alcuni esempi di contratti professionali per servizi di architettura ed urbanistica per committenza privata, elaborati dall’Ufficio di Presidenza della Conferenza degli Ordini.</a:t>
            </a:r>
          </a:p>
          <a:p>
            <a:pPr marL="0" indent="0" algn="l">
              <a:buNone/>
            </a:pPr>
            <a:endParaRPr lang="it-IT" altLang="it-IT" sz="17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/>
            <a:r>
              <a:rPr lang="it-IT" alt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Tali esempi, scaricabili dal sito internet dell’ordine,  sono stati redatti a puro scopo indicativo e di supporto per i professionisti.</a:t>
            </a:r>
            <a:endParaRPr lang="it-IT" altLang="it-IT" sz="17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77273" y="364407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5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67025" y="1212981"/>
            <a:ext cx="8413889" cy="5570374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it-IT" altLang="it-IT" sz="2800" b="1" dirty="0">
                <a:solidFill>
                  <a:srgbClr val="C00000"/>
                </a:solidFill>
                <a:latin typeface="Verdana" panose="020B0604030504040204" pitchFamily="34" charset="0"/>
              </a:rPr>
              <a:t>Compensi </a:t>
            </a:r>
            <a:r>
              <a:rPr lang="it-IT" altLang="it-IT" sz="28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professionali</a:t>
            </a:r>
          </a:p>
          <a:p>
            <a:pPr algn="l"/>
            <a:endParaRPr lang="it-IT" altLang="it-IT" sz="20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Ai sensi dell’art. 9 del D.L. n. 1/2012 sono state </a:t>
            </a: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abrogate</a:t>
            </a: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</a:t>
            </a: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le “tariffe delle professioni regolamentate nel sistema </a:t>
            </a:r>
            <a:r>
              <a:rPr lang="it-IT" altLang="it-IT" sz="2100" b="1" dirty="0" err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ordinistico</a:t>
            </a: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”</a:t>
            </a:r>
          </a:p>
          <a:p>
            <a:pPr algn="l">
              <a:spcBef>
                <a:spcPts val="600"/>
              </a:spcBef>
            </a:pPr>
            <a:endParaRPr lang="it-IT" altLang="it-IT" sz="21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Ogni professionista può liberamente riferirsi ad un sistema di calcolo che ritiene congruo</a:t>
            </a: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sia esso tradizionale o personale, purché ne dia adeguata informazione al cliente, rendendo noto il grado di complessità dell'incarico ed i relativi oneri</a:t>
            </a:r>
          </a:p>
          <a:p>
            <a:pPr algn="l">
              <a:spcBef>
                <a:spcPts val="600"/>
              </a:spcBef>
            </a:pPr>
            <a:endParaRPr lang="it-IT" altLang="it-IT" sz="21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2100" b="1" dirty="0">
                <a:solidFill>
                  <a:srgbClr val="C00000"/>
                </a:solidFill>
                <a:latin typeface="Verdana" panose="020B0604030504040204" pitchFamily="34" charset="0"/>
              </a:rPr>
              <a:t>LAVORI </a:t>
            </a:r>
            <a:r>
              <a:rPr lang="it-IT" altLang="it-IT" sz="21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PRIVATI</a:t>
            </a:r>
          </a:p>
          <a:p>
            <a:pPr algn="l">
              <a:spcBef>
                <a:spcPts val="600"/>
              </a:spcBef>
            </a:pPr>
            <a:endParaRPr lang="it-IT" altLang="it-IT" sz="21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D.L. n. 1/2012 nell’abrogare le tariffe ha previsto l’emanazione di un decreto del Ministero della Giustizia che individui i </a:t>
            </a: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parametri per la liquidazione dei compensi da parte di un organo giurisdizionale</a:t>
            </a: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in caso di contenzioso</a:t>
            </a:r>
          </a:p>
          <a:p>
            <a:pPr algn="l">
              <a:spcBef>
                <a:spcPts val="600"/>
              </a:spcBef>
            </a:pP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 </a:t>
            </a:r>
          </a:p>
          <a:p>
            <a:pPr algn="l">
              <a:spcBef>
                <a:spcPts val="600"/>
              </a:spcBef>
            </a:pP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decreto in questione è il </a:t>
            </a:r>
            <a:r>
              <a:rPr lang="it-IT" altLang="it-IT" sz="21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D.M. n. 140/2012</a:t>
            </a: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il cosiddetto decreto “parametri” emanato il 20 luglio 2012, relativo all’attività professionale svolta in campo privato.</a:t>
            </a:r>
          </a:p>
          <a:p>
            <a:pPr algn="l">
              <a:spcBef>
                <a:spcPts val="600"/>
              </a:spcBef>
            </a:pPr>
            <a:endParaRPr lang="it-IT" altLang="it-IT" sz="21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21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 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1275" y="434683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28920" y="331675"/>
            <a:ext cx="5199668" cy="1161223"/>
          </a:xfrm>
        </p:spPr>
        <p:txBody>
          <a:bodyPr>
            <a:normAutofit/>
          </a:bodyPr>
          <a:lstStyle/>
          <a:p>
            <a:r>
              <a:rPr lang="it-IT" sz="24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it-IT" sz="24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32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Programma</a:t>
            </a:r>
            <a:endParaRPr lang="it-IT" sz="32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28920" y="2121330"/>
            <a:ext cx="9764786" cy="4064865"/>
          </a:xfrm>
        </p:spPr>
        <p:txBody>
          <a:bodyPr>
            <a:normAutofit/>
          </a:bodyPr>
          <a:lstStyle/>
          <a:p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Introduzione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arch. Ilaria Becco (Presidente Ordine Architetti PPC Savona)</a:t>
            </a:r>
          </a:p>
          <a:p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Codice deontologico e consigli di disciplina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arch. Domenico Podestà (Consigliere e Presidente </a:t>
            </a:r>
            <a:r>
              <a:rPr lang="it-IT" sz="2000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Dip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Europa ed Esteri CNAPPC)</a:t>
            </a:r>
          </a:p>
          <a:p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L’obbligo di stipula della polizza RC Professionale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arch. Pasquale Felicetti (Tesoriere e Presidente </a:t>
            </a:r>
            <a:r>
              <a:rPr lang="it-IT" sz="2000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Dip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Interni CNAPCC)</a:t>
            </a:r>
          </a:p>
          <a:p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polizza RC professionale Willis - </a:t>
            </a:r>
            <a:r>
              <a:rPr lang="it-IT" sz="2000" i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Inarcassa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dott. Andrea </a:t>
            </a:r>
            <a:r>
              <a:rPr lang="it-IT" sz="2000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Giletta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(Willis)</a:t>
            </a:r>
          </a:p>
          <a:p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tutela assicurativa per gli architetti</a:t>
            </a:r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dott. Stefano di Matteo</a:t>
            </a:r>
          </a:p>
          <a:p>
            <a:r>
              <a:rPr lang="it-IT" sz="2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domande e dibattito</a:t>
            </a:r>
          </a:p>
          <a:p>
            <a:pPr marL="0" indent="0">
              <a:buNone/>
            </a:pP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3469" y="406320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8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9976" y="1467497"/>
            <a:ext cx="7775575" cy="5184775"/>
          </a:xfrm>
        </p:spPr>
        <p:txBody>
          <a:bodyPr/>
          <a:lstStyle/>
          <a:p>
            <a:pPr algn="l"/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Compensi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professionali</a:t>
            </a:r>
          </a:p>
          <a:p>
            <a:pPr algn="l"/>
            <a:endParaRPr lang="it-IT" altLang="it-IT" sz="20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b="1" dirty="0">
                <a:solidFill>
                  <a:srgbClr val="C00000"/>
                </a:solidFill>
                <a:latin typeface="Verdana" panose="020B0604030504040204" pitchFamily="34" charset="0"/>
              </a:rPr>
              <a:t>LAVORI PUBBICI</a:t>
            </a: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In adempimento alle disposizioni di cui all’art. 5 del D.L. n. 83/2012 (convertito in legge n. 134/2012) le stazioni appaltanti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devono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fare riferimento per la determinazione dei corrispettivi da porre a base di gara a parametri individuati con apposito decreto congiunto dei Ministeri della Giustizia e delle  Infrastrutture . </a:t>
            </a:r>
          </a:p>
          <a:p>
            <a:pPr algn="l">
              <a:spcBef>
                <a:spcPts val="600"/>
              </a:spcBef>
            </a:pP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/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In data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31 ottobre 2013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è stato emanato il Decreto n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. 143 </a:t>
            </a:r>
            <a:r>
              <a:rPr 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Regolamento recante determinazione dei corrispettivi 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da porre </a:t>
            </a:r>
            <a:r>
              <a:rPr 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 base di gara nelle procedure di 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affidamento </a:t>
            </a:r>
            <a:r>
              <a:rPr 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di 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contratti pubblici </a:t>
            </a:r>
            <a:r>
              <a:rPr 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dei servizi relativi all’architettura ed 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all’ingegneria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cosiddetto «Decreto Parametri bis»</a:t>
            </a: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86605" y="401731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46629" y="1218343"/>
            <a:ext cx="7775575" cy="5184775"/>
          </a:xfrm>
        </p:spPr>
        <p:txBody>
          <a:bodyPr/>
          <a:lstStyle/>
          <a:p>
            <a:pPr algn="l"/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Regolamento consigli di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disciplina</a:t>
            </a:r>
          </a:p>
          <a:p>
            <a:pPr algn="l"/>
            <a:endParaRPr lang="it-IT" altLang="it-IT" sz="24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 fontAlgn="t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Con deliberazione del 16 novembre 2012 il Ministero della Giustizia ha approvato il "Regolamento per la designazione dei componenti dei Consigli di disciplina dell'Ordine degli Architetti, Pianificatori, Paesaggisti e Conservatori“ in attuazione dell'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art. 8, comma 3 del DPR 137/2012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(Bollettino ufficiale del Ministero della Giustizia n. 237 del 15-12-2012). </a:t>
            </a:r>
          </a:p>
          <a:p>
            <a:pPr algn="l" fontAlgn="t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 fontAlgn="t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Con la Riforma degli ordinamenti professionali (DPR 7 agosto 2012 n. 137) è stato stabilito che i compiti disciplinari degli Ordini professionali vengano svolti da un Consiglio di Disciplina composto da soggetti diversi dai consiglieri dell'Ordine che svolgerà “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compiti di valutazioni in via preliminare, di istruzione e di decisione sulle questioni disciplinari riguardanti gli iscritti all'Albo”.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/>
            </a:r>
            <a:b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</a:b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 fontAlgn="t">
              <a:spcBef>
                <a:spcPts val="600"/>
              </a:spcBef>
            </a:pP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procedura per la composizione del nuovo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Consiglio di disciplina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è stata avviata con il rinnovo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del Consiglio dell'Ordine (ottobre 2013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).</a:t>
            </a:r>
            <a:endParaRPr lang="it-IT" altLang="it-IT" sz="16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9513" y="344066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44128" y="794853"/>
            <a:ext cx="8907373" cy="58392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Fase 1</a:t>
            </a:r>
            <a:endParaRPr lang="it-IT" sz="24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Dopo aver raccolto le candidature fra gli iscritti, in data 7 novembre 2013 l’Ordine degli Architetti P.P.C. di Savona, in accordo con l’Ordine degli Architetti P.P.C. di Imperia, con delibera n. 51/2013 del 23.10.2013 ha richiesto al CNAPPC l’istituzione di un Consiglio di Disciplina Territoriale Unico ai sensi dell’art. 8 D.P.R. 137/2012 e dell’art. 4 comma 12 del Regolamento del CNAPPC.</a:t>
            </a:r>
          </a:p>
          <a:p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scelta è motivata dalle seguenti considerazioni:</a:t>
            </a:r>
          </a:p>
          <a:p>
            <a:pPr lvl="0"/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ridotte dimensioni dei due Ordini (1.176 iscritti), anche in relazione all’estensione dei rispettivi territori ed al numero di residenti delle due province (circa 495.000 abitanti);</a:t>
            </a:r>
          </a:p>
          <a:p>
            <a:pPr lvl="0"/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Consiglio unico potrebbe garantire maggiore terzietà nel giudizio;</a:t>
            </a:r>
          </a:p>
          <a:p>
            <a:pPr lvl="0"/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 numero di candidature pervenute (ventidue totali su ventidue nominativi da trasmettere al tribunale) di fatto rende impossibile effettuare una selezione;</a:t>
            </a:r>
          </a:p>
          <a:p>
            <a:pPr lvl="0"/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istituto unico potrebbe operare su una casistica più ampia ed eterogenea, consentendo valutazioni più rapide e oggettive.</a:t>
            </a:r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17985" y="384749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14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30394" y="794200"/>
            <a:ext cx="8145247" cy="58639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Fase </a:t>
            </a: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2</a:t>
            </a:r>
          </a:p>
          <a:p>
            <a:pPr marL="0" indent="0"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data 11 novembre 2013 l’Ordine degli Architetti di Savona ha provveduto a inoltrare al Tribunale di Savona la comunicazione  relativa alla richiesta di costituzione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Consigli di Disciplina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congiunto con l’Ordine degli Architetti di Imperia trasmessa al CNAPPC.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Fase </a:t>
            </a: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3</a:t>
            </a:r>
            <a:endParaRPr lang="it-IT" sz="2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 CNAPPC in data 13 novembre 2013 ha trasmesso al Ministero della Giustizia il parere favorevole alla costituzione di un Consiglio di disciplina interprovinciale per gli Ordini degli Architetti di Savona e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Imperia.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Fase </a:t>
            </a: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4</a:t>
            </a:r>
          </a:p>
          <a:p>
            <a:pPr marL="0" indent="0">
              <a:buNone/>
            </a:pP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data 6 febbraio 2014 il CNAPPC ha reso noto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 Ministero della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Giustizia ha avanzato dubbi sulla possibilità  di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accorpamento fra i Consigli di Disciplina provinciali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che quindi,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 Ministero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potrà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dare l’assenso solo dopo che i singoli Ordini abbiano costituito i propri Consigli di Disciplina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37177" y="272123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966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411626" y="1556953"/>
            <a:ext cx="7762103" cy="4162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Fase 5</a:t>
            </a:r>
            <a:endParaRPr lang="it-IT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it-IT" sz="17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 fine di risolvere la situazione di stallo nella quale si trovano numerosi Ordini che, nei tempi previsti, hanno inoltrato la richiesta di costituzione di un Consiglio di disciplina </a:t>
            </a:r>
            <a:r>
              <a:rPr 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interprovinciale, in data 12 giugno 2014 il CNAPPC ha reso noto di aver richiesto al Ministero della Giustizia una modifica all’art. 4 comma 12 del Regolamento, che regola la possibilità di accorpamento dei consigli di disciplina provinciali.</a:t>
            </a:r>
          </a:p>
          <a:p>
            <a:pPr marL="0" indent="0">
              <a:buNone/>
            </a:pPr>
            <a:endParaRPr lang="it-IT" sz="17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data 12 settembre 2014 il CNAPPC </a:t>
            </a:r>
            <a:r>
              <a:rPr lang="it-IT" sz="17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 nuovamente sollecitato </a:t>
            </a:r>
            <a:r>
              <a:rPr 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gli uffici </a:t>
            </a:r>
            <a:r>
              <a:rPr lang="it-IT" sz="17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competenti del Ministero della Giustizia per la </a:t>
            </a:r>
            <a:r>
              <a:rPr lang="it-IT" sz="17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definizione dell’istanza avanzata</a:t>
            </a:r>
            <a:r>
              <a:rPr lang="it-IT" sz="17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indent="0">
              <a:buNone/>
            </a:pP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36169" y="426950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100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5263" y="1194808"/>
            <a:ext cx="7775575" cy="5184775"/>
          </a:xfrm>
        </p:spPr>
        <p:txBody>
          <a:bodyPr/>
          <a:lstStyle/>
          <a:p>
            <a:pPr algn="l"/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Società tra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professionisti</a:t>
            </a:r>
          </a:p>
          <a:p>
            <a:pPr algn="l"/>
            <a:endParaRPr lang="it-IT" altLang="it-IT" sz="2400" b="1" dirty="0" smtClean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L'art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. 10 della L. n. 183/2011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come modificata da ultimo dalla L. n. 27/2012, ha introdotto la possibilità di costituire le Società tra Professionisti (S.T.P.),  nuovo strumento a disposizione dei professionisti alternativo alla vecchia forma dello studio associato.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legge prevede l’attuazione con un Decreto Ministeriale che ne regolamenti le modalità di funzionamento, l’iscrizione al registro delle imprese e all’Albo, la sottoposizione alle Norme Deontologiche.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Le società saranno registrate alla Camera di Commercio e all’Albo corrispondente all’attività prevalente indicata nell’oggetto sociale; nel caso in cui non ci sia una attività prevalente verrà iscritta a tutti gli albi dei suoi componenti.</a:t>
            </a: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</a:t>
            </a:r>
            <a:endParaRPr lang="it-IT" altLang="it-IT" sz="16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2464" y="355661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23071" y="2081976"/>
            <a:ext cx="9417908" cy="578846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it-IT" sz="2400" b="1" dirty="0">
                <a:solidFill>
                  <a:srgbClr val="C00000"/>
                </a:solidFill>
                <a:latin typeface="Verdana" panose="020B0604030504040204" pitchFamily="34" charset="0"/>
                <a:ea typeface="+mn-ea"/>
                <a:cs typeface="+mn-cs"/>
              </a:rPr>
              <a:t>Nuove norme deontologiche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323071" y="3654425"/>
            <a:ext cx="7455244" cy="21614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data 1 gennaio 2014 è entrato in vigore il Codice deontologico degli architetti, pianificatori, paesaggisti, conservatori, architetti iunior e pianificatori iunior italiani, redatto </a:t>
            </a:r>
            <a:r>
              <a:rPr 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tenendo conto dei principi fissati dalla Riforma delle Professioni e dalle disposizioni di legge che ad essa sono 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seguite.</a:t>
            </a:r>
            <a:endParaRPr 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0742" y="368780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89212" y="852710"/>
            <a:ext cx="8911687" cy="1280890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Le nuove regole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professionali:</a:t>
            </a:r>
            <a:b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</a:b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i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principi della riforma</a:t>
            </a:r>
            <a:endParaRPr lang="it-IT" altLang="it-IT" sz="2400" b="1" dirty="0">
              <a:solidFill>
                <a:srgbClr val="C00000"/>
              </a:solidFill>
              <a:latin typeface="Verdana" panose="020B060403050404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riforma trova fondamento nell'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articolo 3, comma 5 del D.L. 13 agosto 2011 n. 138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emanato dal governo Berlusconi e convertito, con modificazioni, dalla </a:t>
            </a: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Legge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14 settembre 2011 n. 148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, norma con la quale sono stati fissati i principi per tutte le professioni regolamentate.</a:t>
            </a: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riforma è stata portata a termine dal governo Monti con il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DPR n. 137/2012. 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Riforma ha avuto un processo legislativo lungo e complicato che ha sostanzialmente ribadito  le peculiari caratteristiche delle professioni intellettuali  pur introducendo alcune novità di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rilievo </a:t>
            </a:r>
          </a:p>
          <a:p>
            <a:pPr algn="l">
              <a:spcBef>
                <a:spcPts val="600"/>
              </a:spcBef>
            </a:pP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Alcuni principi ispiratori:</a:t>
            </a:r>
          </a:p>
          <a:p>
            <a:pPr indent="179388" algn="l">
              <a:spcBef>
                <a:spcPts val="600"/>
              </a:spcBef>
              <a:buFont typeface="Arial" pitchFamily="34" charset="0"/>
              <a:buChar char="•"/>
            </a:pP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garantire la libertà di accesso alla professione</a:t>
            </a:r>
          </a:p>
          <a:p>
            <a:pPr indent="179388" algn="l">
              <a:spcBef>
                <a:spcPts val="600"/>
              </a:spcBef>
              <a:buFont typeface="Arial" pitchFamily="34" charset="0"/>
              <a:buChar char="•"/>
            </a:pP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assicurare la libera concorrenza</a:t>
            </a:r>
          </a:p>
          <a:p>
            <a:pPr indent="179388" algn="l">
              <a:spcBef>
                <a:spcPts val="600"/>
              </a:spcBef>
              <a:buFont typeface="Arial" pitchFamily="34" charset="0"/>
              <a:buChar char="•"/>
            </a:pP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tutelare gli utenti attraverso la formazione e l’assicurazione</a:t>
            </a:r>
          </a:p>
          <a:p>
            <a:pPr algn="l">
              <a:spcBef>
                <a:spcPts val="600"/>
              </a:spcBef>
            </a:pP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0662" y="372041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1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92925" y="894704"/>
            <a:ext cx="8911687" cy="1280890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Riferimenti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normativi per la riforma</a:t>
            </a:r>
            <a:endParaRPr lang="it-IT" altLang="it-IT" sz="2400" b="1" i="1" dirty="0">
              <a:solidFill>
                <a:srgbClr val="C00000"/>
              </a:solidFill>
              <a:latin typeface="Verdana" panose="020B060403050404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592925" y="1520972"/>
            <a:ext cx="8915400" cy="3777622"/>
          </a:xfrm>
        </p:spPr>
        <p:txBody>
          <a:bodyPr>
            <a:noAutofit/>
          </a:bodyPr>
          <a:lstStyle/>
          <a:p>
            <a:pPr algn="l">
              <a:spcBef>
                <a:spcPts val="600"/>
              </a:spcBef>
            </a:pP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D.L. 13 agosto 2011 n. </a:t>
            </a: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138 – Legge 14 settembre 2011 n. 148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/>
            </a:r>
            <a:b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</a:b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Misure urgenti per la stabilizzazione finanziaria e per lo sviluppo</a:t>
            </a:r>
            <a:b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</a:b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Titolo II - Liberalizzazioni, privatizzazioni ed altre misure per favorire lo sviluppo - art. 3,  comma 5 – Abrogazione delle indebite restrizioni all’accesso e all’esercizio delle professioni e delle attività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economiche</a:t>
            </a:r>
          </a:p>
          <a:p>
            <a:pPr algn="l">
              <a:lnSpc>
                <a:spcPct val="150000"/>
              </a:lnSpc>
              <a:spcBef>
                <a:spcPts val="600"/>
              </a:spcBef>
            </a:pP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Legge 15 novembre 2011 n.183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– art. 10 come modificata da ultimo dalla L. n. 27/2012</a:t>
            </a:r>
            <a:endParaRPr lang="it-IT" altLang="it-IT" sz="16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D.L. 24 gennaio 2012 n. 1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/>
            </a:r>
            <a:b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</a:b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Disposizioni urgenti per la concorrenza, lo sviluppo delle infrastrutture e la competitività, convertito in legge con L. 24 marzo 2012 n.27</a:t>
            </a:r>
          </a:p>
          <a:p>
            <a:pPr algn="l">
              <a:lnSpc>
                <a:spcPct val="150000"/>
              </a:lnSpc>
              <a:spcBef>
                <a:spcPts val="600"/>
              </a:spcBef>
            </a:pP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Art. 9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– Disposizioni sulle professioni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regolamentate</a:t>
            </a:r>
            <a:endParaRPr lang="it-IT" altLang="it-IT" sz="16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D.M. 20 luglio 2012 n. 140 (decreto parametri</a:t>
            </a: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)</a:t>
            </a:r>
            <a:endParaRPr lang="it-IT" altLang="it-IT" sz="16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</a:pP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DPR 7 agosto 2012  n. 137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entrato in vigore il 15 agosto 2012 e pubblicato in GURI n. 189 del 14 agosto 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2012</a:t>
            </a: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D.M. 31 ottobre 2012 n. 143 (decreto parametri bis – opere pubbliche)</a:t>
            </a:r>
            <a:endParaRPr lang="it-IT" altLang="it-IT" sz="16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21848" y="291544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4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8214" y="1605438"/>
            <a:ext cx="9466823" cy="4870007"/>
          </a:xfrm>
        </p:spPr>
        <p:txBody>
          <a:bodyPr/>
          <a:lstStyle/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professione di architetto mantiene la sua </a:t>
            </a: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specificità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(che </a:t>
            </a: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distingue dall’attività di impresa)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Viene salvaguardato l’interesse pubblico del nostro ruolo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Rimangono gli ordini professionali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2000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Cosa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cambia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20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Albo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Pubblicità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Assicurazione professionale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Tirocinio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Formazione continua permanente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Contratti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Compensi professionali </a:t>
            </a:r>
            <a:endParaRPr lang="it-IT" altLang="it-IT" sz="1600" i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Consigli di disciplina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</a:t>
            </a: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Società tra professionisti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it-IT" altLang="it-IT" sz="1600" i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   Codici deontologici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it-IT" altLang="it-IT" sz="1600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20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20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2000" b="1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 eaLnBrk="1" hangingPunct="1">
              <a:lnSpc>
                <a:spcPct val="80000"/>
              </a:lnSpc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54800" y="360542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6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04157" y="3808471"/>
            <a:ext cx="7775575" cy="2443039"/>
          </a:xfrm>
        </p:spPr>
        <p:txBody>
          <a:bodyPr/>
          <a:lstStyle/>
          <a:p>
            <a:pPr algn="l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it-IT" altLang="it-IT" sz="1600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Albo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E’ stato istituito l’Albo unico nazionale tenuto dal CNA , costituito dall’insieme degli albi territoriali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lnSpc>
                <a:spcPct val="80000"/>
              </a:lnSpc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Nell’albo deve essere prevista l'annotazione dei provvedimenti disciplinari adottati nei confronti degli iscritti.</a:t>
            </a:r>
          </a:p>
          <a:p>
            <a:pPr algn="l">
              <a:lnSpc>
                <a:spcPct val="80000"/>
              </a:lnSpc>
              <a:spcBef>
                <a:spcPts val="600"/>
              </a:spcBef>
            </a:pPr>
            <a:endParaRPr lang="it-IT" altLang="it-IT" sz="1600" i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19613" y="360542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6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16452" y="911782"/>
            <a:ext cx="8625719" cy="5616575"/>
          </a:xfrm>
        </p:spPr>
        <p:txBody>
          <a:bodyPr>
            <a:normAutofit lnSpcReduction="10000"/>
          </a:bodyPr>
          <a:lstStyle/>
          <a:p>
            <a:pPr algn="l">
              <a:spcBef>
                <a:spcPct val="0"/>
              </a:spcBef>
            </a:pPr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Pubblicità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informativa</a:t>
            </a:r>
          </a:p>
          <a:p>
            <a:pPr algn="l">
              <a:spcBef>
                <a:spcPct val="0"/>
              </a:spcBef>
            </a:pPr>
            <a:endParaRPr lang="it-IT" altLang="it-IT" sz="20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L'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art. 4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del D.P.R. n. 137/2012 disciplina la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pubblicità informativa dell'attività professionale;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viene ammessa con ogni mezzo e può avere ad oggetto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: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l'attività delle professioni regolamentate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le specializzazioni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 titoli posseduti attinenti alla professione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struttura dello studio professionale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 compensi richiesti per le prestazioni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Viene previsto che la pubblicità debba necessariamente essere: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funzionale all'oggetto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veritiera e corretta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non deve violare l'obbligo del segreto professionale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non deve essere equivoca, ingannevole o denigratoria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violazione di tali indicazioni costituisce illecito disciplinare.</a:t>
            </a:r>
          </a:p>
          <a:p>
            <a:pPr algn="l"/>
            <a:endParaRPr lang="it-IT" altLang="it-IT" sz="14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43871" y="277743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0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8214" y="1488854"/>
            <a:ext cx="8885884" cy="4361440"/>
          </a:xfrm>
        </p:spPr>
        <p:txBody>
          <a:bodyPr>
            <a:normAutofit lnSpcReduction="10000"/>
          </a:bodyPr>
          <a:lstStyle/>
          <a:p>
            <a:pPr algn="l">
              <a:spcBef>
                <a:spcPct val="0"/>
              </a:spcBef>
            </a:pPr>
            <a:r>
              <a:rPr lang="it-IT" altLang="it-IT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Assicurazione </a:t>
            </a: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professionale</a:t>
            </a:r>
          </a:p>
          <a:p>
            <a:pPr algn="l">
              <a:spcBef>
                <a:spcPct val="0"/>
              </a:spcBef>
            </a:pPr>
            <a:endParaRPr lang="it-IT" altLang="it-IT" sz="20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L'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art. 5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del D.P.R. n. 137/2012  definisce i confini dell'obbligo, per il professionista, di stipulare idonea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assicurazione per i rischi derivanti dall'esercizio dell'attività professionale.</a:t>
            </a:r>
          </a:p>
          <a:p>
            <a:pPr algn="l">
              <a:spcBef>
                <a:spcPts val="600"/>
              </a:spcBef>
            </a:pPr>
            <a:endParaRPr lang="it-IT" altLang="it-IT" sz="16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Viene precisato che il professionista deve rendere noti al cliente, al momento dell'assunzione dell'incarico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: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gli estremi della polizza professionale;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il massimale della polizza;</a:t>
            </a:r>
          </a:p>
          <a:p>
            <a:pPr marL="742950" lvl="1" indent="-285750" algn="l">
              <a:spcBef>
                <a:spcPts val="600"/>
              </a:spcBef>
              <a:buFontTx/>
              <a:buChar char="–"/>
            </a:pPr>
            <a:r>
              <a:rPr lang="it-IT" altLang="it-IT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ogni variazione successiva della polizza.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La violazione di tali disposizioni costituirà illecito disciplinare</a:t>
            </a:r>
            <a:r>
              <a:rPr lang="it-IT" altLang="it-IT" sz="16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.</a:t>
            </a: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8940" y="368780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57641" y="921701"/>
            <a:ext cx="8892441" cy="5423115"/>
          </a:xfrm>
        </p:spPr>
        <p:txBody>
          <a:bodyPr>
            <a:normAutofit lnSpcReduction="10000"/>
          </a:bodyPr>
          <a:lstStyle/>
          <a:p>
            <a:pPr algn="l">
              <a:spcBef>
                <a:spcPct val="0"/>
              </a:spcBef>
            </a:pPr>
            <a:r>
              <a:rPr lang="it-IT" altLang="it-IT" sz="2400" b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Tirocinio</a:t>
            </a:r>
          </a:p>
          <a:p>
            <a:pPr algn="l">
              <a:spcBef>
                <a:spcPct val="0"/>
              </a:spcBef>
            </a:pPr>
            <a:endParaRPr lang="it-IT" altLang="it-IT" sz="2400" b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L'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art. 6 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del D.P.R. n. 137/2012 disciplina il </a:t>
            </a:r>
            <a:r>
              <a:rPr lang="it-IT" altLang="it-IT" sz="1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tirocinio per l'accesso alla professione</a:t>
            </a: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. </a:t>
            </a: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Viene prevista, preliminarmente, la previsione della obbligatorietà del tirocinio per i soli ordinamenti professionali che lo prevedano, sulla scorta delle indicazioni del parere fornito dal Consiglio di Stato. Per la professione di architetto, pianificatore, paesaggista e conservatore non è, quindi, prevista l’obbligatorietà del tirocinio ai fini dell’accesso alla professione.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Sarà facoltà della Conferenza degli ordini e del CNA valutare l’opportunità di introduzione del tirocinio.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E’ difficile immaginare l’introduzione del tirocinio senza un confronto con l’istituto dell’esame di stato (che non è stato modificato dalla riforma) e che possiede oggi modalità anacronistiche.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it-IT" altLang="it-IT" sz="1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L’obiettivo dovrebbe essere quello di evitare percorsi e  procedure complesse completamente separate tra loro.</a:t>
            </a: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ct val="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l">
              <a:spcBef>
                <a:spcPts val="600"/>
              </a:spcBef>
            </a:pPr>
            <a:endParaRPr lang="it-IT" altLang="it-IT" sz="1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66850" y="368779"/>
            <a:ext cx="2920237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1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lo">
  <a:themeElements>
    <a:clrScheme name="Personalizzato 2">
      <a:dk1>
        <a:sysClr val="windowText" lastClr="000000"/>
      </a:dk1>
      <a:lt1>
        <a:sysClr val="window" lastClr="FFFFFF"/>
      </a:lt1>
      <a:dk2>
        <a:srgbClr val="2A4F1C"/>
      </a:dk2>
      <a:lt2>
        <a:srgbClr val="E3DED1"/>
      </a:lt2>
      <a:accent1>
        <a:srgbClr val="2A4F1C"/>
      </a:accent1>
      <a:accent2>
        <a:srgbClr val="B7DFA8"/>
      </a:accent2>
      <a:accent3>
        <a:srgbClr val="C0CF3A"/>
      </a:accent3>
      <a:accent4>
        <a:srgbClr val="93D07C"/>
      </a:accent4>
      <a:accent5>
        <a:srgbClr val="93D07C"/>
      </a:accent5>
      <a:accent6>
        <a:srgbClr val="3F762A"/>
      </a:accent6>
      <a:hlink>
        <a:srgbClr val="6B9F25"/>
      </a:hlink>
      <a:folHlink>
        <a:srgbClr val="BA6906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188</TotalTime>
  <Words>1960</Words>
  <Application>Microsoft Office PowerPoint</Application>
  <PresentationFormat>Widescreen</PresentationFormat>
  <Paragraphs>253</Paragraphs>
  <Slides>26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3" baseType="lpstr">
      <vt:lpstr>Arial</vt:lpstr>
      <vt:lpstr>Calibri</vt:lpstr>
      <vt:lpstr>Century Gothic</vt:lpstr>
      <vt:lpstr>Courier New</vt:lpstr>
      <vt:lpstr>Verdana</vt:lpstr>
      <vt:lpstr>Wingdings 3</vt:lpstr>
      <vt:lpstr>Filo</vt:lpstr>
      <vt:lpstr>    Seminario  Le nuove norme deontologiche e l’assicurazione professionale  </vt:lpstr>
      <vt:lpstr> Programma</vt:lpstr>
      <vt:lpstr>Le nuove regole professionali: i principi della riforma</vt:lpstr>
      <vt:lpstr>Riferimenti normativi per la riforma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Contratti</vt:lpstr>
      <vt:lpstr>Contratti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Nuove norme deontologiche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SEMINARIO  L'assicurazione professionale e le norme deontologiche</dc:title>
  <dc:creator>Ordine ArchitettiSV</dc:creator>
  <cp:lastModifiedBy>Ordine ArchitettiSV</cp:lastModifiedBy>
  <cp:revision>64</cp:revision>
  <cp:lastPrinted>2014-09-17T15:22:44Z</cp:lastPrinted>
  <dcterms:created xsi:type="dcterms:W3CDTF">2014-09-16T15:23:21Z</dcterms:created>
  <dcterms:modified xsi:type="dcterms:W3CDTF">2014-09-18T10:25:47Z</dcterms:modified>
</cp:coreProperties>
</file>