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9" r:id="rId1"/>
    <p:sldMasterId id="2147524846" r:id="rId2"/>
    <p:sldMasterId id="2147524858" r:id="rId3"/>
  </p:sldMasterIdLst>
  <p:notesMasterIdLst>
    <p:notesMasterId r:id="rId16"/>
  </p:notesMasterIdLst>
  <p:handoutMasterIdLst>
    <p:handoutMasterId r:id="rId17"/>
  </p:handoutMasterIdLst>
  <p:sldIdLst>
    <p:sldId id="1903" r:id="rId4"/>
    <p:sldId id="1896" r:id="rId5"/>
    <p:sldId id="1914" r:id="rId6"/>
    <p:sldId id="1916" r:id="rId7"/>
    <p:sldId id="1906" r:id="rId8"/>
    <p:sldId id="1904" r:id="rId9"/>
    <p:sldId id="1913" r:id="rId10"/>
    <p:sldId id="1907" r:id="rId11"/>
    <p:sldId id="1918" r:id="rId12"/>
    <p:sldId id="1917" r:id="rId13"/>
    <p:sldId id="1912" r:id="rId14"/>
    <p:sldId id="1908" r:id="rId15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900" u="sng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900" u="sng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900" u="sng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900" u="sng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900" u="sng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900" u="sng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900" u="sng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900" u="sng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900" u="sng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00FF"/>
    <a:srgbClr val="003300"/>
    <a:srgbClr val="9FB8E5"/>
    <a:srgbClr val="42516C"/>
    <a:srgbClr val="132647"/>
    <a:srgbClr val="DDDDDD"/>
    <a:srgbClr val="FFFFFF"/>
    <a:srgbClr val="00000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58" autoAdjust="0"/>
    <p:restoredTop sz="99856" autoAdjust="0"/>
  </p:normalViewPr>
  <p:slideViewPr>
    <p:cSldViewPr snapToGrid="0" showGuides="1">
      <p:cViewPr>
        <p:scale>
          <a:sx n="100" d="100"/>
          <a:sy n="100" d="100"/>
        </p:scale>
        <p:origin x="-372" y="-294"/>
      </p:cViewPr>
      <p:guideLst>
        <p:guide orient="horz" pos="947"/>
        <p:guide orient="horz" pos="3567"/>
        <p:guide orient="horz" pos="4169"/>
        <p:guide orient="horz" pos="860"/>
        <p:guide pos="146"/>
        <p:guide pos="5596"/>
        <p:guide pos="2974"/>
        <p:guide pos="2798"/>
        <p:guide pos="5486"/>
      </p:guideLst>
    </p:cSldViewPr>
  </p:slideViewPr>
  <p:outlineViewPr>
    <p:cViewPr>
      <p:scale>
        <a:sx n="33" d="100"/>
        <a:sy n="33" d="100"/>
      </p:scale>
      <p:origin x="0" y="804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 showGuides="1">
      <p:cViewPr varScale="1">
        <p:scale>
          <a:sx n="78" d="100"/>
          <a:sy n="78" d="100"/>
        </p:scale>
        <p:origin x="-2070" y="-108"/>
      </p:cViewPr>
      <p:guideLst>
        <p:guide orient="horz" pos="3128"/>
        <p:guide pos="2142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4"/>
            <a:ext cx="2946275" cy="497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52" tIns="45676" rIns="91352" bIns="45676" numCol="1" anchor="t" anchorCtr="0" compatLnSpc="1">
            <a:prstTxWarp prst="textNoShape">
              <a:avLst/>
            </a:prstTxWarp>
          </a:bodyPr>
          <a:lstStyle>
            <a:lvl1pPr>
              <a:defRPr sz="1200" u="none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578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866" y="4"/>
            <a:ext cx="2946275" cy="497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52" tIns="45676" rIns="91352" bIns="45676" numCol="1" anchor="t" anchorCtr="0" compatLnSpc="1">
            <a:prstTxWarp prst="textNoShape">
              <a:avLst/>
            </a:prstTxWarp>
          </a:bodyPr>
          <a:lstStyle>
            <a:lvl1pPr algn="r">
              <a:defRPr sz="1200" u="none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578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29251"/>
            <a:ext cx="2946275" cy="497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52" tIns="45676" rIns="91352" bIns="45676" numCol="1" anchor="b" anchorCtr="0" compatLnSpc="1">
            <a:prstTxWarp prst="textNoShape">
              <a:avLst/>
            </a:prstTxWarp>
          </a:bodyPr>
          <a:lstStyle>
            <a:lvl1pPr>
              <a:defRPr sz="1200" u="none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578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866" y="9429251"/>
            <a:ext cx="2946275" cy="497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52" tIns="45676" rIns="91352" bIns="45676" numCol="1" anchor="b" anchorCtr="0" compatLnSpc="1">
            <a:prstTxWarp prst="textNoShape">
              <a:avLst/>
            </a:prstTxWarp>
          </a:bodyPr>
          <a:lstStyle>
            <a:lvl1pPr algn="r">
              <a:defRPr sz="1200" u="none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78F666E-DE6A-4124-9A2B-54780538093F}" type="slidenum">
              <a:rPr lang="en-US"/>
              <a:pPr>
                <a:defRPr/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466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4"/>
            <a:ext cx="2946275" cy="497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06" tIns="45601" rIns="91206" bIns="45601" numCol="1" anchor="t" anchorCtr="0" compatLnSpc="1">
            <a:prstTxWarp prst="textNoShape">
              <a:avLst/>
            </a:prstTxWarp>
          </a:bodyPr>
          <a:lstStyle>
            <a:lvl1pPr>
              <a:defRPr sz="1200" u="none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866" y="4"/>
            <a:ext cx="2946275" cy="497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06" tIns="45601" rIns="91206" bIns="45601" numCol="1" anchor="t" anchorCtr="0" compatLnSpc="1">
            <a:prstTxWarp prst="textNoShape">
              <a:avLst/>
            </a:prstTxWarp>
          </a:bodyPr>
          <a:lstStyle>
            <a:lvl1pPr algn="r">
              <a:defRPr sz="1200" u="none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383" y="4716335"/>
            <a:ext cx="5436909" cy="4466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06" tIns="45601" rIns="91206" bIns="456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29251"/>
            <a:ext cx="2946275" cy="497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06" tIns="45601" rIns="91206" bIns="45601" numCol="1" anchor="b" anchorCtr="0" compatLnSpc="1">
            <a:prstTxWarp prst="textNoShape">
              <a:avLst/>
            </a:prstTxWarp>
          </a:bodyPr>
          <a:lstStyle>
            <a:lvl1pPr>
              <a:defRPr sz="1200" u="none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866" y="9429251"/>
            <a:ext cx="2946275" cy="497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06" tIns="45601" rIns="91206" bIns="45601" numCol="1" anchor="b" anchorCtr="0" compatLnSpc="1">
            <a:prstTxWarp prst="textNoShape">
              <a:avLst/>
            </a:prstTxWarp>
          </a:bodyPr>
          <a:lstStyle>
            <a:lvl1pPr algn="r">
              <a:defRPr sz="1200" u="none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8D46D9F-2F5C-4A36-8603-FF3F8FDCF050}" type="slidenum">
              <a:rPr lang="en-US"/>
              <a:pPr>
                <a:defRPr/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9851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Macintosh%20HD:Users:lawterd:Desktop:Willis_PPT:art:willis_title_logo_wh.png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Macintosh%20HD:Users:lawterd:Desktop:Willis_PPT:art:willis_title_logo_wh.png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4" Type="http://schemas.openxmlformats.org/officeDocument/2006/relationships/image" Target="Macintosh%20HD:Users:lawterd:Desktop:Willis_PPT:art:willis_title_logo_wh.png" TargetMode="Externa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Macintosh%20HD:Users:lawterd:Desktop:Willis_PPT:art:willis_title_logo_wh.png" TargetMode="Externa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Macintosh%20HD:Users:lawterd:Desktop:Willis_PPT:art:willis_title_logo_wh.png" TargetMode="Externa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ChangeArrowheads="1"/>
          </p:cNvSpPr>
          <p:nvPr userDrawn="1"/>
        </p:nvSpPr>
        <p:spPr bwMode="auto">
          <a:xfrm>
            <a:off x="0" y="5129213"/>
            <a:ext cx="8027988" cy="1252537"/>
          </a:xfrm>
          <a:prstGeom prst="rect">
            <a:avLst/>
          </a:prstGeom>
          <a:solidFill>
            <a:schemeClr val="accent2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5516563" y="5129213"/>
            <a:ext cx="2286000" cy="1252537"/>
          </a:xfrm>
          <a:prstGeom prst="rect">
            <a:avLst/>
          </a:prstGeom>
          <a:solidFill>
            <a:srgbClr val="13264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Picture 14" descr="Macintosh HD:Users:lawterd:Desktop:Willis_PPT:art:willis_title_logo_wh.png"/>
          <p:cNvPicPr>
            <a:picLocks noChangeAspect="1" noChangeArrowheads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163" y="5314950"/>
            <a:ext cx="183197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885825" y="270135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"/>
          </p:nvPr>
        </p:nvSpPr>
        <p:spPr>
          <a:xfrm>
            <a:off x="885825" y="120116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0"/>
          </p:nvPr>
        </p:nvSpPr>
        <p:spPr>
          <a:xfrm>
            <a:off x="885825" y="4082780"/>
            <a:ext cx="7772400" cy="5124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59626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3965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557338"/>
            <a:ext cx="3811588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557338"/>
            <a:ext cx="3813175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40721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16651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87378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59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1190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67868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57231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188913"/>
            <a:ext cx="1943100" cy="58943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5681663" cy="58943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45390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ChangeArrowheads="1"/>
          </p:cNvSpPr>
          <p:nvPr userDrawn="1"/>
        </p:nvSpPr>
        <p:spPr bwMode="auto">
          <a:xfrm>
            <a:off x="0" y="5129213"/>
            <a:ext cx="8027988" cy="1252537"/>
          </a:xfrm>
          <a:prstGeom prst="rect">
            <a:avLst/>
          </a:prstGeom>
          <a:solidFill>
            <a:schemeClr val="accent2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>
              <a:solidFill>
                <a:srgbClr val="132647"/>
              </a:solidFill>
            </a:endParaRPr>
          </a:p>
        </p:txBody>
      </p:sp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5516563" y="5129213"/>
            <a:ext cx="2286000" cy="1252537"/>
          </a:xfrm>
          <a:prstGeom prst="rect">
            <a:avLst/>
          </a:prstGeom>
          <a:solidFill>
            <a:srgbClr val="13264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>
              <a:solidFill>
                <a:srgbClr val="132647"/>
              </a:solidFill>
            </a:endParaRPr>
          </a:p>
        </p:txBody>
      </p:sp>
      <p:pic>
        <p:nvPicPr>
          <p:cNvPr id="7" name="Picture 14" descr="Macintosh HD:Users:lawterd:Desktop:Willis_PPT:art:willis_title_logo_wh.png"/>
          <p:cNvPicPr>
            <a:picLocks noChangeAspect="1" noChangeArrowheads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163" y="5314950"/>
            <a:ext cx="183197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885825" y="270135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"/>
          </p:nvPr>
        </p:nvSpPr>
        <p:spPr>
          <a:xfrm>
            <a:off x="885825" y="120116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0"/>
          </p:nvPr>
        </p:nvSpPr>
        <p:spPr>
          <a:xfrm>
            <a:off x="885825" y="4082780"/>
            <a:ext cx="7772400" cy="5124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9633337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22"/>
          <p:cNvSpPr>
            <a:spLocks noChangeShapeType="1"/>
          </p:cNvSpPr>
          <p:nvPr userDrawn="1"/>
        </p:nvSpPr>
        <p:spPr bwMode="auto">
          <a:xfrm>
            <a:off x="227013" y="811213"/>
            <a:ext cx="8670925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" name="Line 20"/>
          <p:cNvSpPr>
            <a:spLocks noChangeShapeType="1"/>
          </p:cNvSpPr>
          <p:nvPr userDrawn="1"/>
        </p:nvSpPr>
        <p:spPr bwMode="auto">
          <a:xfrm>
            <a:off x="227013" y="6224588"/>
            <a:ext cx="8670925" cy="0"/>
          </a:xfrm>
          <a:prstGeom prst="line">
            <a:avLst/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6327775"/>
            <a:ext cx="671513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513" y="-23813"/>
            <a:ext cx="8720137" cy="8953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138114" y="1500996"/>
            <a:ext cx="8745536" cy="4145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63513" y="914121"/>
            <a:ext cx="8720137" cy="4381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u="none"/>
            </a:lvl1pPr>
          </a:lstStyle>
          <a:p>
            <a:pPr>
              <a:defRPr/>
            </a:pPr>
            <a:r>
              <a:rPr lang="en-GB" dirty="0" smtClean="0"/>
              <a:t>Contingency – MARKETING PROMOTIONS |  </a:t>
            </a:r>
            <a:fld id="{7313CDFA-217C-4376-8EAC-BABF7713540E}" type="slidenum">
              <a:rPr lang="en-US" smtClean="0"/>
              <a:pPr>
                <a:defRPr/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552146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22"/>
          <p:cNvSpPr>
            <a:spLocks noChangeShapeType="1"/>
          </p:cNvSpPr>
          <p:nvPr userDrawn="1"/>
        </p:nvSpPr>
        <p:spPr bwMode="auto">
          <a:xfrm>
            <a:off x="227013" y="811213"/>
            <a:ext cx="8670925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solidFill>
                <a:srgbClr val="132647"/>
              </a:solidFill>
            </a:endParaRPr>
          </a:p>
        </p:txBody>
      </p:sp>
      <p:sp>
        <p:nvSpPr>
          <p:cNvPr id="8" name="Line 20"/>
          <p:cNvSpPr>
            <a:spLocks noChangeShapeType="1"/>
          </p:cNvSpPr>
          <p:nvPr userDrawn="1"/>
        </p:nvSpPr>
        <p:spPr bwMode="auto">
          <a:xfrm>
            <a:off x="227013" y="6224588"/>
            <a:ext cx="8670925" cy="0"/>
          </a:xfrm>
          <a:prstGeom prst="line">
            <a:avLst/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solidFill>
                <a:srgbClr val="132647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6327775"/>
            <a:ext cx="671513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513" y="-23813"/>
            <a:ext cx="8720137" cy="8953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138114" y="1500996"/>
            <a:ext cx="8745536" cy="4145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63513" y="914121"/>
            <a:ext cx="8720137" cy="4381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u="none"/>
            </a:lvl1pPr>
          </a:lstStyle>
          <a:p>
            <a:pPr>
              <a:defRPr/>
            </a:pPr>
            <a:r>
              <a:rPr lang="en-GB" dirty="0" smtClean="0">
                <a:solidFill>
                  <a:srgbClr val="132647"/>
                </a:solidFill>
              </a:rPr>
              <a:t>Contingency – MARKETING PROMOTIONS |  </a:t>
            </a:r>
            <a:fld id="{7313CDFA-217C-4376-8EAC-BABF7713540E}" type="slidenum">
              <a:rPr lang="en-US" smtClean="0">
                <a:solidFill>
                  <a:srgbClr val="132647"/>
                </a:solidFill>
              </a:rPr>
              <a:pPr>
                <a:defRPr/>
              </a:pPr>
              <a:t>‹N›</a:t>
            </a:fld>
            <a:endParaRPr lang="en-US" dirty="0">
              <a:solidFill>
                <a:srgbClr val="1326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831246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2898775"/>
            <a:ext cx="766763" cy="2889250"/>
          </a:xfrm>
          <a:prstGeom prst="rect">
            <a:avLst/>
          </a:prstGeom>
          <a:solidFill>
            <a:schemeClr val="bg1">
              <a:lumMod val="50000"/>
            </a:schemeClr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45720" rIns="45720" anchor="ctr"/>
          <a:lstStyle/>
          <a:p>
            <a:pPr>
              <a:defRPr/>
            </a:pPr>
            <a:endParaRPr lang="en-GB">
              <a:solidFill>
                <a:srgbClr val="132647"/>
              </a:solidFill>
              <a:latin typeface="Arial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475" y="6092825"/>
            <a:ext cx="1209675" cy="52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185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318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3055861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22"/>
          <p:cNvSpPr>
            <a:spLocks noChangeShapeType="1"/>
          </p:cNvSpPr>
          <p:nvPr userDrawn="1"/>
        </p:nvSpPr>
        <p:spPr bwMode="auto">
          <a:xfrm>
            <a:off x="227013" y="811213"/>
            <a:ext cx="8670925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solidFill>
                <a:srgbClr val="132647"/>
              </a:solidFill>
            </a:endParaRPr>
          </a:p>
        </p:txBody>
      </p:sp>
      <p:sp>
        <p:nvSpPr>
          <p:cNvPr id="9" name="Line 20"/>
          <p:cNvSpPr>
            <a:spLocks noChangeShapeType="1"/>
          </p:cNvSpPr>
          <p:nvPr userDrawn="1"/>
        </p:nvSpPr>
        <p:spPr bwMode="auto">
          <a:xfrm>
            <a:off x="227013" y="6224588"/>
            <a:ext cx="8670925" cy="0"/>
          </a:xfrm>
          <a:prstGeom prst="line">
            <a:avLst/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solidFill>
                <a:srgbClr val="132647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6327775"/>
            <a:ext cx="671513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8113" y="1500994"/>
            <a:ext cx="4330700" cy="4171621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 marL="1166813" indent="-228600"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1"/>
          </p:nvPr>
        </p:nvSpPr>
        <p:spPr>
          <a:xfrm>
            <a:off x="4572000" y="1500994"/>
            <a:ext cx="4330700" cy="4171621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 marL="1166813" indent="-228600"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63513" y="914121"/>
            <a:ext cx="8763000" cy="4381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u="none"/>
            </a:lvl1pPr>
          </a:lstStyle>
          <a:p>
            <a:pPr>
              <a:defRPr/>
            </a:pPr>
            <a:r>
              <a:rPr lang="en-GB">
                <a:solidFill>
                  <a:srgbClr val="132647"/>
                </a:solidFill>
              </a:rPr>
              <a:t>Title of Presentation – edit in master  |  </a:t>
            </a:r>
            <a:fld id="{DEE8EC49-D295-40A2-9A65-83715C72A487}" type="slidenum">
              <a:rPr lang="en-US">
                <a:solidFill>
                  <a:srgbClr val="132647"/>
                </a:solidFill>
              </a:rPr>
              <a:pPr>
                <a:defRPr/>
              </a:pPr>
              <a:t>‹N›</a:t>
            </a:fld>
            <a:endParaRPr lang="en-US">
              <a:solidFill>
                <a:srgbClr val="1326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700636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2"/>
          <p:cNvSpPr>
            <a:spLocks noChangeShapeType="1"/>
          </p:cNvSpPr>
          <p:nvPr userDrawn="1"/>
        </p:nvSpPr>
        <p:spPr bwMode="auto">
          <a:xfrm>
            <a:off x="227013" y="811213"/>
            <a:ext cx="8670925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solidFill>
                <a:srgbClr val="132647"/>
              </a:solidFill>
            </a:endParaRPr>
          </a:p>
        </p:txBody>
      </p:sp>
      <p:sp>
        <p:nvSpPr>
          <p:cNvPr id="6" name="Line 20"/>
          <p:cNvSpPr>
            <a:spLocks noChangeShapeType="1"/>
          </p:cNvSpPr>
          <p:nvPr userDrawn="1"/>
        </p:nvSpPr>
        <p:spPr bwMode="auto">
          <a:xfrm>
            <a:off x="227013" y="6224588"/>
            <a:ext cx="8670925" cy="0"/>
          </a:xfrm>
          <a:prstGeom prst="line">
            <a:avLst/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solidFill>
                <a:srgbClr val="132647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6327775"/>
            <a:ext cx="671513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63513" y="914121"/>
            <a:ext cx="8763000" cy="4381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u="none"/>
            </a:lvl1pPr>
          </a:lstStyle>
          <a:p>
            <a:pPr>
              <a:defRPr/>
            </a:pPr>
            <a:r>
              <a:rPr lang="en-GB">
                <a:solidFill>
                  <a:srgbClr val="132647"/>
                </a:solidFill>
              </a:rPr>
              <a:t>Title of Presentation – edit in master  |  </a:t>
            </a:r>
            <a:fld id="{A60568E0-925A-4065-A470-34DF273A9980}" type="slidenum">
              <a:rPr lang="en-US">
                <a:solidFill>
                  <a:srgbClr val="132647"/>
                </a:solidFill>
              </a:rPr>
              <a:pPr>
                <a:defRPr/>
              </a:pPr>
              <a:t>‹N›</a:t>
            </a:fld>
            <a:endParaRPr lang="en-US">
              <a:solidFill>
                <a:srgbClr val="1326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903742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2"/>
          <p:cNvSpPr>
            <a:spLocks noChangeShapeType="1"/>
          </p:cNvSpPr>
          <p:nvPr userDrawn="1"/>
        </p:nvSpPr>
        <p:spPr bwMode="auto">
          <a:xfrm>
            <a:off x="227013" y="811213"/>
            <a:ext cx="8670925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solidFill>
                <a:srgbClr val="132647"/>
              </a:solidFill>
            </a:endParaRPr>
          </a:p>
        </p:txBody>
      </p:sp>
      <p:sp>
        <p:nvSpPr>
          <p:cNvPr id="3" name="Line 20"/>
          <p:cNvSpPr>
            <a:spLocks noChangeShapeType="1"/>
          </p:cNvSpPr>
          <p:nvPr userDrawn="1"/>
        </p:nvSpPr>
        <p:spPr bwMode="auto">
          <a:xfrm>
            <a:off x="227013" y="6224588"/>
            <a:ext cx="8670925" cy="0"/>
          </a:xfrm>
          <a:prstGeom prst="line">
            <a:avLst/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solidFill>
                <a:srgbClr val="132647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6327775"/>
            <a:ext cx="671513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u="none"/>
            </a:lvl1pPr>
          </a:lstStyle>
          <a:p>
            <a:pPr>
              <a:defRPr/>
            </a:pPr>
            <a:r>
              <a:rPr lang="en-GB">
                <a:solidFill>
                  <a:srgbClr val="132647"/>
                </a:solidFill>
              </a:rPr>
              <a:t>Title of Presentation – edit in master  |  </a:t>
            </a:r>
            <a:fld id="{58B4075D-2F16-4732-B683-8906192DD970}" type="slidenum">
              <a:rPr lang="en-US">
                <a:solidFill>
                  <a:srgbClr val="132647"/>
                </a:solidFill>
              </a:rPr>
              <a:pPr>
                <a:defRPr/>
              </a:pPr>
              <a:t>‹N›</a:t>
            </a:fld>
            <a:endParaRPr lang="en-US">
              <a:solidFill>
                <a:srgbClr val="1326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055143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0" y="0"/>
            <a:ext cx="8027988" cy="494188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4000" tIns="54000" rIns="54000" bIns="54000" anchor="ctr"/>
          <a:lstStyle/>
          <a:p>
            <a:endParaRPr lang="pt-BR">
              <a:solidFill>
                <a:srgbClr val="132647"/>
              </a:solidFill>
            </a:endParaRPr>
          </a:p>
        </p:txBody>
      </p:sp>
      <p:sp>
        <p:nvSpPr>
          <p:cNvPr id="65538" name="Title Placeholder 1"/>
          <p:cNvSpPr>
            <a:spLocks noGrp="1"/>
          </p:cNvSpPr>
          <p:nvPr>
            <p:ph type="ctrTitle"/>
          </p:nvPr>
        </p:nvSpPr>
        <p:spPr>
          <a:xfrm>
            <a:off x="255588" y="138113"/>
            <a:ext cx="7772400" cy="2838450"/>
          </a:xfrm>
          <a:ln>
            <a:prstDash val="solid"/>
          </a:ln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5539" name="Text Placeholder 2"/>
          <p:cNvSpPr>
            <a:spLocks noGrp="1"/>
          </p:cNvSpPr>
          <p:nvPr>
            <p:ph type="subTitle" idx="1"/>
          </p:nvPr>
        </p:nvSpPr>
        <p:spPr>
          <a:xfrm>
            <a:off x="250825" y="3141663"/>
            <a:ext cx="7777163" cy="1074737"/>
          </a:xfrm>
          <a:ln>
            <a:prstDash val="solid"/>
          </a:ln>
        </p:spPr>
        <p:txBody>
          <a:bodyPr/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0" name="Rectangle 11"/>
          <p:cNvSpPr>
            <a:spLocks noChangeArrowheads="1"/>
          </p:cNvSpPr>
          <p:nvPr userDrawn="1"/>
        </p:nvSpPr>
        <p:spPr bwMode="auto">
          <a:xfrm>
            <a:off x="0" y="5129213"/>
            <a:ext cx="8027988" cy="1252537"/>
          </a:xfrm>
          <a:prstGeom prst="rect">
            <a:avLst/>
          </a:prstGeom>
          <a:solidFill>
            <a:schemeClr val="accent2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" name="Rectangle 13"/>
          <p:cNvSpPr>
            <a:spLocks noChangeArrowheads="1"/>
          </p:cNvSpPr>
          <p:nvPr userDrawn="1"/>
        </p:nvSpPr>
        <p:spPr bwMode="auto">
          <a:xfrm>
            <a:off x="5516563" y="5129213"/>
            <a:ext cx="2286000" cy="1252537"/>
          </a:xfrm>
          <a:prstGeom prst="rect">
            <a:avLst/>
          </a:prstGeom>
          <a:solidFill>
            <a:srgbClr val="13264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12" name="Picture 14" descr="Macintosh HD:Users:lawterd:Desktop:Willis_PPT:art:willis_title_logo_wh.png"/>
          <p:cNvPicPr>
            <a:picLocks noChangeAspect="1" noChangeArrowheads="1"/>
          </p:cNvPicPr>
          <p:nvPr userDrawn="1"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163" y="5314950"/>
            <a:ext cx="183197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66453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2898775"/>
            <a:ext cx="766763" cy="2889250"/>
          </a:xfrm>
          <a:prstGeom prst="rect">
            <a:avLst/>
          </a:prstGeom>
          <a:solidFill>
            <a:schemeClr val="bg1">
              <a:lumMod val="50000"/>
            </a:schemeClr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45720" rIns="45720" anchor="ctr"/>
          <a:lstStyle/>
          <a:p>
            <a:pPr>
              <a:defRPr/>
            </a:pPr>
            <a:endParaRPr lang="en-GB">
              <a:latin typeface="Arial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475" y="6092825"/>
            <a:ext cx="1209675" cy="52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185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318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896742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22"/>
          <p:cNvSpPr>
            <a:spLocks noChangeShapeType="1"/>
          </p:cNvSpPr>
          <p:nvPr userDrawn="1"/>
        </p:nvSpPr>
        <p:spPr bwMode="auto">
          <a:xfrm>
            <a:off x="227013" y="811213"/>
            <a:ext cx="8670925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" name="Line 20"/>
          <p:cNvSpPr>
            <a:spLocks noChangeShapeType="1"/>
          </p:cNvSpPr>
          <p:nvPr userDrawn="1"/>
        </p:nvSpPr>
        <p:spPr bwMode="auto">
          <a:xfrm>
            <a:off x="227013" y="6224588"/>
            <a:ext cx="8670925" cy="0"/>
          </a:xfrm>
          <a:prstGeom prst="line">
            <a:avLst/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6327775"/>
            <a:ext cx="671513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8113" y="1500994"/>
            <a:ext cx="4330700" cy="4171621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 marL="1166813" indent="-228600"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1"/>
          </p:nvPr>
        </p:nvSpPr>
        <p:spPr>
          <a:xfrm>
            <a:off x="4572000" y="1500994"/>
            <a:ext cx="4330700" cy="4171621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 marL="1166813" indent="-228600"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63513" y="914121"/>
            <a:ext cx="8763000" cy="4381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u="none"/>
            </a:lvl1pPr>
          </a:lstStyle>
          <a:p>
            <a:pPr>
              <a:defRPr/>
            </a:pPr>
            <a:r>
              <a:rPr lang="en-GB"/>
              <a:t>Title of Presentation – edit in master  |  </a:t>
            </a:r>
            <a:fld id="{DEE8EC49-D295-40A2-9A65-83715C72A487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381858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2"/>
          <p:cNvSpPr>
            <a:spLocks noChangeShapeType="1"/>
          </p:cNvSpPr>
          <p:nvPr userDrawn="1"/>
        </p:nvSpPr>
        <p:spPr bwMode="auto">
          <a:xfrm>
            <a:off x="227013" y="811213"/>
            <a:ext cx="8670925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Line 20"/>
          <p:cNvSpPr>
            <a:spLocks noChangeShapeType="1"/>
          </p:cNvSpPr>
          <p:nvPr userDrawn="1"/>
        </p:nvSpPr>
        <p:spPr bwMode="auto">
          <a:xfrm>
            <a:off x="227013" y="6224588"/>
            <a:ext cx="8670925" cy="0"/>
          </a:xfrm>
          <a:prstGeom prst="line">
            <a:avLst/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6327775"/>
            <a:ext cx="671513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63513" y="914121"/>
            <a:ext cx="8763000" cy="4381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u="none"/>
            </a:lvl1pPr>
          </a:lstStyle>
          <a:p>
            <a:pPr>
              <a:defRPr/>
            </a:pPr>
            <a:r>
              <a:rPr lang="en-GB"/>
              <a:t>Title of Presentation – edit in master  |  </a:t>
            </a:r>
            <a:fld id="{A60568E0-925A-4065-A470-34DF273A9980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368591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2"/>
          <p:cNvSpPr>
            <a:spLocks noChangeShapeType="1"/>
          </p:cNvSpPr>
          <p:nvPr userDrawn="1"/>
        </p:nvSpPr>
        <p:spPr bwMode="auto">
          <a:xfrm>
            <a:off x="227013" y="811213"/>
            <a:ext cx="8670925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" name="Line 20"/>
          <p:cNvSpPr>
            <a:spLocks noChangeShapeType="1"/>
          </p:cNvSpPr>
          <p:nvPr userDrawn="1"/>
        </p:nvSpPr>
        <p:spPr bwMode="auto">
          <a:xfrm>
            <a:off x="227013" y="6224588"/>
            <a:ext cx="8670925" cy="0"/>
          </a:xfrm>
          <a:prstGeom prst="line">
            <a:avLst/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6327775"/>
            <a:ext cx="671513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u="none"/>
            </a:lvl1pPr>
          </a:lstStyle>
          <a:p>
            <a:pPr>
              <a:defRPr/>
            </a:pPr>
            <a:r>
              <a:rPr lang="en-GB"/>
              <a:t>Title of Presentation – edit in master  |  </a:t>
            </a:r>
            <a:fld id="{58B4075D-2F16-4732-B683-8906192DD970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56320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0" y="0"/>
            <a:ext cx="8027988" cy="494188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4000" tIns="54000" rIns="54000" bIns="54000" anchor="ctr"/>
          <a:lstStyle/>
          <a:p>
            <a:endParaRPr lang="pt-BR"/>
          </a:p>
        </p:txBody>
      </p:sp>
      <p:sp>
        <p:nvSpPr>
          <p:cNvPr id="65538" name="Title Placeholder 1"/>
          <p:cNvSpPr>
            <a:spLocks noGrp="1"/>
          </p:cNvSpPr>
          <p:nvPr>
            <p:ph type="ctrTitle"/>
          </p:nvPr>
        </p:nvSpPr>
        <p:spPr>
          <a:xfrm>
            <a:off x="255588" y="138113"/>
            <a:ext cx="7772400" cy="2838450"/>
          </a:xfrm>
          <a:ln>
            <a:prstDash val="solid"/>
          </a:ln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5539" name="Text Placeholder 2"/>
          <p:cNvSpPr>
            <a:spLocks noGrp="1"/>
          </p:cNvSpPr>
          <p:nvPr>
            <p:ph type="subTitle" idx="1"/>
          </p:nvPr>
        </p:nvSpPr>
        <p:spPr>
          <a:xfrm>
            <a:off x="250825" y="3141663"/>
            <a:ext cx="7777163" cy="1074737"/>
          </a:xfrm>
          <a:ln>
            <a:prstDash val="solid"/>
          </a:ln>
        </p:spPr>
        <p:txBody>
          <a:bodyPr/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1" name="Rectangle 11"/>
          <p:cNvSpPr>
            <a:spLocks noChangeArrowheads="1"/>
          </p:cNvSpPr>
          <p:nvPr userDrawn="1"/>
        </p:nvSpPr>
        <p:spPr bwMode="auto">
          <a:xfrm>
            <a:off x="0" y="5129213"/>
            <a:ext cx="8027988" cy="1252537"/>
          </a:xfrm>
          <a:prstGeom prst="rect">
            <a:avLst/>
          </a:prstGeom>
          <a:solidFill>
            <a:schemeClr val="accent2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2" name="Rectangle 13"/>
          <p:cNvSpPr>
            <a:spLocks noChangeArrowheads="1"/>
          </p:cNvSpPr>
          <p:nvPr userDrawn="1"/>
        </p:nvSpPr>
        <p:spPr bwMode="auto">
          <a:xfrm>
            <a:off x="5516563" y="5129213"/>
            <a:ext cx="2286000" cy="1252537"/>
          </a:xfrm>
          <a:prstGeom prst="rect">
            <a:avLst/>
          </a:prstGeom>
          <a:solidFill>
            <a:srgbClr val="13264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13" name="Picture 14" descr="Macintosh HD:Users:lawterd:Desktop:Willis_PPT:art:willis_title_logo_wh.png"/>
          <p:cNvPicPr>
            <a:picLocks noChangeAspect="1" noChangeArrowheads="1"/>
          </p:cNvPicPr>
          <p:nvPr userDrawn="1"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163" y="5314950"/>
            <a:ext cx="183197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2300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0" y="0"/>
            <a:ext cx="8027988" cy="494188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4000" tIns="54000" rIns="54000" bIns="54000" anchor="ctr"/>
          <a:lstStyle/>
          <a:p>
            <a:endParaRPr lang="pt-BR" sz="1800" u="none" smtClean="0">
              <a:solidFill>
                <a:srgbClr val="FFFFFF"/>
              </a:solidFill>
            </a:endParaRPr>
          </a:p>
        </p:txBody>
      </p:sp>
      <p:sp>
        <p:nvSpPr>
          <p:cNvPr id="65538" name="Title Placeholder 1"/>
          <p:cNvSpPr>
            <a:spLocks noGrp="1"/>
          </p:cNvSpPr>
          <p:nvPr>
            <p:ph type="ctrTitle"/>
          </p:nvPr>
        </p:nvSpPr>
        <p:spPr>
          <a:xfrm>
            <a:off x="255588" y="138113"/>
            <a:ext cx="7772400" cy="2838450"/>
          </a:xfrm>
          <a:ln>
            <a:prstDash val="solid"/>
          </a:ln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5539" name="Text Placeholder 2"/>
          <p:cNvSpPr>
            <a:spLocks noGrp="1"/>
          </p:cNvSpPr>
          <p:nvPr>
            <p:ph type="subTitle" idx="1"/>
          </p:nvPr>
        </p:nvSpPr>
        <p:spPr>
          <a:xfrm>
            <a:off x="250825" y="3141663"/>
            <a:ext cx="7777163" cy="1074737"/>
          </a:xfrm>
          <a:ln>
            <a:prstDash val="solid"/>
          </a:ln>
        </p:spPr>
        <p:txBody>
          <a:bodyPr/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3" name="Rectangle 11"/>
          <p:cNvSpPr>
            <a:spLocks noChangeArrowheads="1"/>
          </p:cNvSpPr>
          <p:nvPr userDrawn="1"/>
        </p:nvSpPr>
        <p:spPr bwMode="auto">
          <a:xfrm>
            <a:off x="0" y="5129213"/>
            <a:ext cx="8027988" cy="1252537"/>
          </a:xfrm>
          <a:prstGeom prst="rect">
            <a:avLst/>
          </a:prstGeom>
          <a:solidFill>
            <a:schemeClr val="accent2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Rectangle 13"/>
          <p:cNvSpPr>
            <a:spLocks noChangeArrowheads="1"/>
          </p:cNvSpPr>
          <p:nvPr userDrawn="1"/>
        </p:nvSpPr>
        <p:spPr bwMode="auto">
          <a:xfrm>
            <a:off x="5516563" y="5129213"/>
            <a:ext cx="2286000" cy="1252537"/>
          </a:xfrm>
          <a:prstGeom prst="rect">
            <a:avLst/>
          </a:prstGeom>
          <a:solidFill>
            <a:srgbClr val="13264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15" name="Picture 14" descr="Macintosh HD:Users:lawterd:Desktop:Willis_PPT:art:willis_title_logo_wh.png"/>
          <p:cNvPicPr>
            <a:picLocks noChangeAspect="1" noChangeArrowheads="1"/>
          </p:cNvPicPr>
          <p:nvPr userDrawn="1"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163" y="5314950"/>
            <a:ext cx="183197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1694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0409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8113" y="1501775"/>
            <a:ext cx="8815387" cy="414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2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163513" y="-23813"/>
            <a:ext cx="8799512" cy="895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TITLE IN CAPS GOES HERE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848350" y="6443663"/>
            <a:ext cx="3108325" cy="228600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u="none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GB" dirty="0" smtClean="0"/>
              <a:t>Contingency – MARKETING PROMOTIONS |  </a:t>
            </a:r>
            <a:fld id="{19C79003-07E4-45B5-A524-FB97ADCD87DD}" type="slidenum">
              <a:rPr lang="en-US"/>
              <a:pPr>
                <a:defRPr/>
              </a:pPr>
              <a:t>‹N›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524839" r:id="rId1"/>
    <p:sldLayoutId id="2147524840" r:id="rId2"/>
    <p:sldLayoutId id="2147524841" r:id="rId3"/>
    <p:sldLayoutId id="2147524842" r:id="rId4"/>
    <p:sldLayoutId id="2147524843" r:id="rId5"/>
    <p:sldLayoutId id="2147524844" r:id="rId6"/>
    <p:sldLayoutId id="2147524845" r:id="rId7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Arial Black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Arial Black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Arial Black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Arial Black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Arial Black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Arial Black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Arial Black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35000"/>
        </a:spcBef>
        <a:spcAft>
          <a:spcPct val="0"/>
        </a:spcAft>
        <a:buClr>
          <a:schemeClr val="tx1"/>
        </a:buClr>
        <a:buFont typeface="Wingdings" pitchFamily="2" charset="2"/>
        <a:defRPr sz="1400" b="1">
          <a:solidFill>
            <a:schemeClr val="tx1"/>
          </a:solidFill>
          <a:latin typeface="+mn-lt"/>
          <a:ea typeface="+mn-ea"/>
          <a:cs typeface="+mn-cs"/>
        </a:defRPr>
      </a:lvl1pPr>
      <a:lvl2pPr marL="342900" indent="-228600" algn="l" rtl="0" eaLnBrk="1" fontAlgn="base" hangingPunct="1">
        <a:spcBef>
          <a:spcPct val="7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n"/>
        <a:defRPr sz="1200" b="1">
          <a:solidFill>
            <a:schemeClr val="tx1"/>
          </a:solidFill>
          <a:latin typeface="+mn-lt"/>
        </a:defRPr>
      </a:lvl2pPr>
      <a:lvl3pPr marL="623888" indent="-166688" algn="l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Font typeface="Symbol" pitchFamily="18" charset="2"/>
        <a:buChar char="·"/>
        <a:defRPr sz="1200">
          <a:solidFill>
            <a:schemeClr val="tx1"/>
          </a:solidFill>
          <a:latin typeface="+mn-lt"/>
        </a:defRPr>
      </a:lvl3pPr>
      <a:lvl4pPr marL="914400" indent="-176213" algn="l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Font typeface="Symbol" pitchFamily="18" charset="2"/>
        <a:buChar char="-"/>
        <a:defRPr sz="1200">
          <a:solidFill>
            <a:schemeClr val="tx1"/>
          </a:solidFill>
          <a:latin typeface="+mn-lt"/>
        </a:defRPr>
      </a:lvl4pPr>
      <a:lvl5pPr marL="1773238" indent="-228600" algn="l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Font typeface="Arial Narrow" pitchFamily="34" charset="0"/>
        <a:defRPr sz="1200">
          <a:solidFill>
            <a:schemeClr val="tx1"/>
          </a:solidFill>
          <a:latin typeface="+mn-lt"/>
        </a:defRPr>
      </a:lvl5pPr>
      <a:lvl6pPr marL="2230438" indent="-228600" algn="l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Font typeface="Arial Narrow" pitchFamily="34" charset="0"/>
        <a:defRPr sz="1200">
          <a:solidFill>
            <a:schemeClr val="tx1"/>
          </a:solidFill>
          <a:latin typeface="+mn-lt"/>
        </a:defRPr>
      </a:lvl6pPr>
      <a:lvl7pPr marL="2687638" indent="-228600" algn="l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Font typeface="Arial Narrow" pitchFamily="34" charset="0"/>
        <a:defRPr sz="1200">
          <a:solidFill>
            <a:schemeClr val="tx1"/>
          </a:solidFill>
          <a:latin typeface="+mn-lt"/>
        </a:defRPr>
      </a:lvl7pPr>
      <a:lvl8pPr marL="3144838" indent="-228600" algn="l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Font typeface="Arial Narrow" pitchFamily="34" charset="0"/>
        <a:defRPr sz="1200">
          <a:solidFill>
            <a:schemeClr val="tx1"/>
          </a:solidFill>
          <a:latin typeface="+mn-lt"/>
        </a:defRPr>
      </a:lvl8pPr>
      <a:lvl9pPr marL="3602038" indent="-228600" algn="l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Font typeface="Arial Narrow" pitchFamily="34" charset="0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188913"/>
            <a:ext cx="7777163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557338"/>
            <a:ext cx="7777163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6237288"/>
            <a:ext cx="8027988" cy="393700"/>
          </a:xfrm>
          <a:prstGeom prst="rect">
            <a:avLst/>
          </a:prstGeom>
          <a:solidFill>
            <a:srgbClr val="E1A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sz="1800" u="none" smtClean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gray">
          <a:xfrm>
            <a:off x="7240588" y="6237288"/>
            <a:ext cx="715962" cy="393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sz="1800" u="none" smtClean="0">
              <a:solidFill>
                <a:srgbClr val="FFFFFF"/>
              </a:solidFill>
            </a:endParaRPr>
          </a:p>
        </p:txBody>
      </p:sp>
      <p:pic>
        <p:nvPicPr>
          <p:cNvPr id="1030" name="Picture 10" descr="Macintosh HD:Users:lawterd:Desktop:Willis_PPT:art:willis_title_logo_wh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913" y="6305550"/>
            <a:ext cx="5937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281311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524847" r:id="rId1"/>
    <p:sldLayoutId id="2147524848" r:id="rId2"/>
    <p:sldLayoutId id="2147524849" r:id="rId3"/>
    <p:sldLayoutId id="2147524850" r:id="rId4"/>
    <p:sldLayoutId id="2147524851" r:id="rId5"/>
    <p:sldLayoutId id="2147524852" r:id="rId6"/>
    <p:sldLayoutId id="2147524853" r:id="rId7"/>
    <p:sldLayoutId id="2147524854" r:id="rId8"/>
    <p:sldLayoutId id="2147524855" r:id="rId9"/>
    <p:sldLayoutId id="2147524856" r:id="rId10"/>
    <p:sldLayoutId id="2147524857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 Black" pitchFamily="-110" charset="0"/>
          <a:ea typeface="Arial" pitchFamily="-110" charset="0"/>
          <a:cs typeface="Arial" pitchFamily="-110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 Black" pitchFamily="-110" charset="0"/>
          <a:ea typeface="Arial" pitchFamily="-110" charset="0"/>
          <a:cs typeface="Arial" pitchFamily="-110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 Black" pitchFamily="-110" charset="0"/>
          <a:ea typeface="Arial" pitchFamily="-110" charset="0"/>
          <a:cs typeface="Arial" pitchFamily="-110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 Black" pitchFamily="-110" charset="0"/>
          <a:ea typeface="Arial" pitchFamily="-110" charset="0"/>
          <a:cs typeface="Arial" pitchFamily="-110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 Black" pitchFamily="-110" charset="0"/>
          <a:ea typeface="Arial" pitchFamily="-110" charset="0"/>
          <a:cs typeface="Arial" pitchFamily="-110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 Black" pitchFamily="-110" charset="0"/>
          <a:ea typeface="Arial" pitchFamily="-110" charset="0"/>
          <a:cs typeface="Arial" pitchFamily="-110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 Black" pitchFamily="-110" charset="0"/>
          <a:ea typeface="Arial" pitchFamily="-110" charset="0"/>
          <a:cs typeface="Arial" pitchFamily="-110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 Black" pitchFamily="-110" charset="0"/>
          <a:ea typeface="Arial" pitchFamily="-110" charset="0"/>
          <a:cs typeface="Arial" pitchFamily="-110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Font typeface="Arial" pitchFamily="34" charset="0"/>
        <a:defRPr sz="2000" b="1">
          <a:solidFill>
            <a:srgbClr val="E1A800"/>
          </a:solidFill>
          <a:latin typeface="+mn-lt"/>
          <a:ea typeface="+mn-ea"/>
          <a:cs typeface="+mn-cs"/>
        </a:defRPr>
      </a:lvl1pPr>
      <a:lvl2pPr marL="1588" indent="4556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bg1"/>
          </a:solidFill>
          <a:latin typeface="+mn-lt"/>
          <a:ea typeface="+mn-ea"/>
          <a:cs typeface="+mn-cs"/>
        </a:defRPr>
      </a:lvl2pPr>
      <a:lvl3pPr marL="269875" indent="-266700" algn="l" rtl="0" eaLnBrk="0" fontAlgn="base" hangingPunct="0">
        <a:spcBef>
          <a:spcPct val="20000"/>
        </a:spcBef>
        <a:spcAft>
          <a:spcPct val="0"/>
        </a:spcAft>
        <a:buClr>
          <a:srgbClr val="E1A800"/>
        </a:buClr>
        <a:buSzPct val="8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550863" indent="-279400" algn="l" rtl="0" eaLnBrk="0" fontAlgn="base" hangingPunct="0">
        <a:spcBef>
          <a:spcPct val="5000"/>
        </a:spcBef>
        <a:spcAft>
          <a:spcPct val="0"/>
        </a:spcAft>
        <a:buFont typeface="Symbol" pitchFamily="18" charset="2"/>
        <a:buChar char="·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809625" indent="-257175" algn="l" rtl="0" eaLnBrk="0" fontAlgn="base" hangingPunct="0">
        <a:spcBef>
          <a:spcPct val="5000"/>
        </a:spcBef>
        <a:spcAft>
          <a:spcPct val="0"/>
        </a:spcAft>
        <a:buFont typeface="Arial" pitchFamily="34" charset="0"/>
        <a:buChar char="‒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1266825" indent="-257175" algn="l" rtl="0" fontAlgn="base">
        <a:spcBef>
          <a:spcPct val="5000"/>
        </a:spcBef>
        <a:spcAft>
          <a:spcPct val="0"/>
        </a:spcAft>
        <a:buFont typeface="Arial" pitchFamily="-110" charset="0"/>
        <a:buChar char="‒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1724025" indent="-257175" algn="l" rtl="0" fontAlgn="base">
        <a:spcBef>
          <a:spcPct val="5000"/>
        </a:spcBef>
        <a:spcAft>
          <a:spcPct val="0"/>
        </a:spcAft>
        <a:buFont typeface="Arial" pitchFamily="-110" charset="0"/>
        <a:buChar char="‒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2181225" indent="-257175" algn="l" rtl="0" fontAlgn="base">
        <a:spcBef>
          <a:spcPct val="5000"/>
        </a:spcBef>
        <a:spcAft>
          <a:spcPct val="0"/>
        </a:spcAft>
        <a:buFont typeface="Arial" pitchFamily="-110" charset="0"/>
        <a:buChar char="‒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2638425" indent="-257175" algn="l" rtl="0" fontAlgn="base">
        <a:spcBef>
          <a:spcPct val="5000"/>
        </a:spcBef>
        <a:spcAft>
          <a:spcPct val="0"/>
        </a:spcAft>
        <a:buFont typeface="Arial" pitchFamily="-110" charset="0"/>
        <a:buChar char="‒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8113" y="1501775"/>
            <a:ext cx="8815387" cy="414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2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163513" y="-23813"/>
            <a:ext cx="8799512" cy="895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TITLE IN CAPS GOES HERE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848350" y="6443663"/>
            <a:ext cx="3108325" cy="228600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u="none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GB" dirty="0" smtClean="0">
                <a:solidFill>
                  <a:srgbClr val="132647"/>
                </a:solidFill>
              </a:rPr>
              <a:t>Contingency – MARKETING PROMOTIONS |  </a:t>
            </a:r>
            <a:fld id="{19C79003-07E4-45B5-A524-FB97ADCD87DD}" type="slidenum">
              <a:rPr lang="en-US">
                <a:solidFill>
                  <a:srgbClr val="132647"/>
                </a:solidFill>
              </a:rPr>
              <a:pPr>
                <a:defRPr/>
              </a:pPr>
              <a:t>‹N›</a:t>
            </a:fld>
            <a:endParaRPr lang="en-US" dirty="0">
              <a:solidFill>
                <a:srgbClr val="1326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476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24859" r:id="rId1"/>
    <p:sldLayoutId id="2147524860" r:id="rId2"/>
    <p:sldLayoutId id="2147524861" r:id="rId3"/>
    <p:sldLayoutId id="2147524862" r:id="rId4"/>
    <p:sldLayoutId id="2147524863" r:id="rId5"/>
    <p:sldLayoutId id="2147524864" r:id="rId6"/>
    <p:sldLayoutId id="2147524865" r:id="rId7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Arial Black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Arial Black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Arial Black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Arial Black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Arial Black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Arial Black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Arial Black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35000"/>
        </a:spcBef>
        <a:spcAft>
          <a:spcPct val="0"/>
        </a:spcAft>
        <a:buClr>
          <a:schemeClr val="tx1"/>
        </a:buClr>
        <a:buFont typeface="Wingdings" pitchFamily="2" charset="2"/>
        <a:defRPr sz="1400" b="1">
          <a:solidFill>
            <a:schemeClr val="tx1"/>
          </a:solidFill>
          <a:latin typeface="+mn-lt"/>
          <a:ea typeface="+mn-ea"/>
          <a:cs typeface="+mn-cs"/>
        </a:defRPr>
      </a:lvl1pPr>
      <a:lvl2pPr marL="342900" indent="-228600" algn="l" rtl="0" eaLnBrk="1" fontAlgn="base" hangingPunct="1">
        <a:spcBef>
          <a:spcPct val="7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n"/>
        <a:defRPr sz="1200" b="1">
          <a:solidFill>
            <a:schemeClr val="tx1"/>
          </a:solidFill>
          <a:latin typeface="+mn-lt"/>
        </a:defRPr>
      </a:lvl2pPr>
      <a:lvl3pPr marL="623888" indent="-166688" algn="l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Font typeface="Symbol" pitchFamily="18" charset="2"/>
        <a:buChar char="·"/>
        <a:defRPr sz="1200">
          <a:solidFill>
            <a:schemeClr val="tx1"/>
          </a:solidFill>
          <a:latin typeface="+mn-lt"/>
        </a:defRPr>
      </a:lvl3pPr>
      <a:lvl4pPr marL="914400" indent="-176213" algn="l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Font typeface="Symbol" pitchFamily="18" charset="2"/>
        <a:buChar char="-"/>
        <a:defRPr sz="1200">
          <a:solidFill>
            <a:schemeClr val="tx1"/>
          </a:solidFill>
          <a:latin typeface="+mn-lt"/>
        </a:defRPr>
      </a:lvl4pPr>
      <a:lvl5pPr marL="1773238" indent="-228600" algn="l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Font typeface="Arial Narrow" pitchFamily="34" charset="0"/>
        <a:defRPr sz="1200">
          <a:solidFill>
            <a:schemeClr val="tx1"/>
          </a:solidFill>
          <a:latin typeface="+mn-lt"/>
        </a:defRPr>
      </a:lvl5pPr>
      <a:lvl6pPr marL="2230438" indent="-228600" algn="l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Font typeface="Arial Narrow" pitchFamily="34" charset="0"/>
        <a:defRPr sz="1200">
          <a:solidFill>
            <a:schemeClr val="tx1"/>
          </a:solidFill>
          <a:latin typeface="+mn-lt"/>
        </a:defRPr>
      </a:lvl6pPr>
      <a:lvl7pPr marL="2687638" indent="-228600" algn="l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Font typeface="Arial Narrow" pitchFamily="34" charset="0"/>
        <a:defRPr sz="1200">
          <a:solidFill>
            <a:schemeClr val="tx1"/>
          </a:solidFill>
          <a:latin typeface="+mn-lt"/>
        </a:defRPr>
      </a:lvl7pPr>
      <a:lvl8pPr marL="3144838" indent="-228600" algn="l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Font typeface="Arial Narrow" pitchFamily="34" charset="0"/>
        <a:defRPr sz="1200">
          <a:solidFill>
            <a:schemeClr val="tx1"/>
          </a:solidFill>
          <a:latin typeface="+mn-lt"/>
        </a:defRPr>
      </a:lvl8pPr>
      <a:lvl9pPr marL="3602038" indent="-228600" algn="l" rtl="0" eaLnBrk="1" fontAlgn="base" hangingPunct="1">
        <a:spcBef>
          <a:spcPct val="10000"/>
        </a:spcBef>
        <a:spcAft>
          <a:spcPct val="0"/>
        </a:spcAft>
        <a:buClr>
          <a:schemeClr val="tx1"/>
        </a:buClr>
        <a:buFont typeface="Arial Narrow" pitchFamily="34" charset="0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ita_helpinarcassa@willis.com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it/imgres?imgurl=http://www.educolor.it/quadrifoglio-t20765.jpg&amp;imgrefurl=http://www.educolor.it/immagine-quadrifoglio-i20765.html&amp;usg=__BLithPu2N4Yvqzw0R40YIr4CxEc=&amp;h=500&amp;w=354&amp;sz=63&amp;hl=it&amp;start=17&amp;zoom=1&amp;tbnid=ni_w-dan8D1JTM:&amp;tbnh=130&amp;tbnw=92&amp;ei=GIv2T_CaFonF8gPE0NHABw&amp;prev=/search?q=quadrifoglio&amp;hl=it&amp;safe=active&amp;gbv=2&amp;tbm=isch&amp;itbs=1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457199" y="1200149"/>
            <a:ext cx="8181975" cy="1321825"/>
          </a:xfrm>
          <a:prstGeom prst="rect">
            <a:avLst/>
          </a:prstGeom>
          <a:noFill/>
          <a:ln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 Black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 Black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 Black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 Black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>
              <a:defRPr/>
            </a:pPr>
            <a:r>
              <a:rPr lang="it-IT" sz="4000" u="none" dirty="0"/>
              <a:t>Responsabilità Civile </a:t>
            </a:r>
            <a:r>
              <a:rPr lang="it-IT" sz="4000" u="none" dirty="0" smtClean="0"/>
              <a:t>per Architetti ed Ingegneri</a:t>
            </a:r>
            <a:endParaRPr lang="en-GB" sz="1800" u="none" cap="all" dirty="0"/>
          </a:p>
        </p:txBody>
      </p:sp>
      <p:sp>
        <p:nvSpPr>
          <p:cNvPr id="7" name="Rectangle 5"/>
          <p:cNvSpPr txBox="1">
            <a:spLocks/>
          </p:cNvSpPr>
          <p:nvPr/>
        </p:nvSpPr>
        <p:spPr bwMode="auto">
          <a:xfrm>
            <a:off x="659604" y="3143250"/>
            <a:ext cx="7777163" cy="863600"/>
          </a:xfrm>
          <a:prstGeom prst="rect">
            <a:avLst/>
          </a:prstGeom>
          <a:noFill/>
          <a:ln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35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defRPr sz="24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342900" indent="-228600" algn="l" rtl="0" eaLnBrk="1" fontAlgn="base" hangingPunct="1">
              <a:spcBef>
                <a:spcPct val="7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200" b="1">
                <a:solidFill>
                  <a:schemeClr val="tx1"/>
                </a:solidFill>
                <a:latin typeface="+mn-lt"/>
              </a:defRPr>
            </a:lvl2pPr>
            <a:lvl3pPr marL="623888" indent="-166688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tx1"/>
              </a:buClr>
              <a:buFont typeface="Symbol" pitchFamily="18" charset="2"/>
              <a:buChar char="·"/>
              <a:defRPr sz="1200">
                <a:solidFill>
                  <a:schemeClr val="tx1"/>
                </a:solidFill>
                <a:latin typeface="+mn-lt"/>
              </a:defRPr>
            </a:lvl3pPr>
            <a:lvl4pPr marL="914400" indent="-176213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tx1"/>
              </a:buClr>
              <a:buFont typeface="Symbol" pitchFamily="18" charset="2"/>
              <a:buChar char="-"/>
              <a:defRPr sz="1200">
                <a:solidFill>
                  <a:schemeClr val="tx1"/>
                </a:solidFill>
                <a:latin typeface="+mn-lt"/>
              </a:defRPr>
            </a:lvl4pPr>
            <a:lvl5pPr marL="1773238" indent="-22860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tx1"/>
              </a:buClr>
              <a:buFont typeface="Arial Narrow" pitchFamily="34" charset="0"/>
              <a:defRPr sz="1200">
                <a:solidFill>
                  <a:schemeClr val="tx1"/>
                </a:solidFill>
                <a:latin typeface="+mn-lt"/>
              </a:defRPr>
            </a:lvl5pPr>
            <a:lvl6pPr marL="2230438" indent="-22860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tx1"/>
              </a:buClr>
              <a:buFont typeface="Arial Narrow" pitchFamily="34" charset="0"/>
              <a:defRPr sz="1200">
                <a:solidFill>
                  <a:schemeClr val="tx1"/>
                </a:solidFill>
                <a:latin typeface="+mn-lt"/>
              </a:defRPr>
            </a:lvl6pPr>
            <a:lvl7pPr marL="2687638" indent="-22860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tx1"/>
              </a:buClr>
              <a:buFont typeface="Arial Narrow" pitchFamily="34" charset="0"/>
              <a:defRPr sz="1200">
                <a:solidFill>
                  <a:schemeClr val="tx1"/>
                </a:solidFill>
                <a:latin typeface="+mn-lt"/>
              </a:defRPr>
            </a:lvl7pPr>
            <a:lvl8pPr marL="3144838" indent="-22860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tx1"/>
              </a:buClr>
              <a:buFont typeface="Arial Narrow" pitchFamily="34" charset="0"/>
              <a:defRPr sz="1200">
                <a:solidFill>
                  <a:schemeClr val="tx1"/>
                </a:solidFill>
                <a:latin typeface="+mn-lt"/>
              </a:defRPr>
            </a:lvl8pPr>
            <a:lvl9pPr marL="3602038" indent="-22860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tx1"/>
              </a:buClr>
              <a:buFont typeface="Arial Narrow" pitchFamily="34" charset="0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it-IT" b="0" u="none" dirty="0" smtClean="0">
                <a:solidFill>
                  <a:schemeClr val="tx1"/>
                </a:solidFill>
              </a:rPr>
              <a:t>La soluzione Inarcassa/Willis per l’assicurazione dei rischi professionali</a:t>
            </a:r>
            <a:endParaRPr lang="it-IT" b="0" u="non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46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Inarcassa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743" y="6245225"/>
            <a:ext cx="1747044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  </a:t>
            </a:r>
            <a:fld id="{7313CDFA-217C-4376-8EAC-BABF7713540E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09575" y="1273964"/>
            <a:ext cx="3873499" cy="50720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it-IT" sz="2800" b="1" u="none" dirty="0">
                <a:solidFill>
                  <a:srgbClr val="FF0000"/>
                </a:solidFill>
                <a:latin typeface="+mn-lt"/>
              </a:rPr>
              <a:t>I</a:t>
            </a:r>
            <a:r>
              <a:rPr lang="it-IT" sz="2800" b="1" u="none" dirty="0" smtClean="0">
                <a:solidFill>
                  <a:srgbClr val="FF0000"/>
                </a:solidFill>
                <a:latin typeface="+mn-lt"/>
              </a:rPr>
              <a:t>n </a:t>
            </a:r>
            <a:r>
              <a:rPr lang="it-IT" sz="2800" b="1" u="none" dirty="0">
                <a:solidFill>
                  <a:srgbClr val="FF0000"/>
                </a:solidFill>
                <a:latin typeface="+mn-lt"/>
              </a:rPr>
              <a:t>caso di sinistro:</a:t>
            </a:r>
          </a:p>
        </p:txBody>
      </p:sp>
      <p:sp>
        <p:nvSpPr>
          <p:cNvPr id="11" name="Rectangle 2"/>
          <p:cNvSpPr>
            <a:spLocks noGrp="1"/>
          </p:cNvSpPr>
          <p:nvPr>
            <p:ph type="body" idx="1"/>
          </p:nvPr>
        </p:nvSpPr>
        <p:spPr>
          <a:xfrm>
            <a:off x="536575" y="2132013"/>
            <a:ext cx="8026400" cy="2725737"/>
          </a:xfrm>
        </p:spPr>
        <p:txBody>
          <a:bodyPr/>
          <a:lstStyle/>
          <a:p>
            <a:pPr lvl="1">
              <a:buClrTx/>
              <a:buSzPct val="100000"/>
              <a:buFont typeface="Wingdings" panose="05000000000000000000" pitchFamily="2" charset="2"/>
              <a:buChar char="§"/>
            </a:pPr>
            <a:r>
              <a:rPr lang="it-IT" sz="1600" b="0" kern="1200" dirty="0">
                <a:ea typeface="+mn-ea"/>
                <a:cs typeface="Arial" pitchFamily="34" charset="0"/>
              </a:rPr>
              <a:t>Segnalazione tempestiva a Willis Italia, entro 30 giorni da quando </a:t>
            </a:r>
            <a:r>
              <a:rPr lang="it-IT" sz="1600" b="0" kern="1200" dirty="0" smtClean="0">
                <a:ea typeface="+mn-ea"/>
                <a:cs typeface="Arial" pitchFamily="34" charset="0"/>
              </a:rPr>
              <a:t>l’assicurato ne viene </a:t>
            </a:r>
            <a:r>
              <a:rPr lang="it-IT" sz="1600" b="0" kern="1200" dirty="0">
                <a:ea typeface="+mn-ea"/>
                <a:cs typeface="Arial" pitchFamily="34" charset="0"/>
              </a:rPr>
              <a:t>a conoscenza, di qualsiasi reclamo;</a:t>
            </a:r>
          </a:p>
          <a:p>
            <a:pPr lvl="1">
              <a:buClrTx/>
              <a:buSzPct val="100000"/>
              <a:buFont typeface="Wingdings" panose="05000000000000000000" pitchFamily="2" charset="2"/>
              <a:buChar char="§"/>
            </a:pPr>
            <a:endParaRPr lang="it-IT" sz="1600" b="0" kern="1200" dirty="0">
              <a:ea typeface="+mn-ea"/>
              <a:cs typeface="Arial" pitchFamily="34" charset="0"/>
            </a:endParaRPr>
          </a:p>
          <a:p>
            <a:pPr lvl="1">
              <a:buClrTx/>
              <a:buSzPct val="100000"/>
              <a:buFont typeface="Wingdings" panose="05000000000000000000" pitchFamily="2" charset="2"/>
              <a:buChar char="§"/>
            </a:pPr>
            <a:r>
              <a:rPr lang="it-IT" sz="1600" b="0" kern="1200" dirty="0">
                <a:ea typeface="+mn-ea"/>
                <a:cs typeface="Arial" pitchFamily="34" charset="0"/>
              </a:rPr>
              <a:t>Ufficio sinistri dedicato alla Convenzione Inarcassa / Willis;</a:t>
            </a:r>
          </a:p>
          <a:p>
            <a:pPr lvl="1">
              <a:buClrTx/>
              <a:buSzPct val="100000"/>
              <a:buFont typeface="Wingdings" panose="05000000000000000000" pitchFamily="2" charset="2"/>
              <a:buChar char="§"/>
            </a:pPr>
            <a:endParaRPr lang="it-IT" sz="1600" b="0" kern="1200" dirty="0">
              <a:ea typeface="+mn-ea"/>
              <a:cs typeface="Arial" pitchFamily="34" charset="0"/>
            </a:endParaRPr>
          </a:p>
          <a:p>
            <a:pPr lvl="1">
              <a:buClrTx/>
              <a:buSzPct val="100000"/>
              <a:buFont typeface="Wingdings" panose="05000000000000000000" pitchFamily="2" charset="2"/>
              <a:buChar char="§"/>
            </a:pPr>
            <a:r>
              <a:rPr lang="it-IT" sz="1600" b="0" kern="1200" dirty="0">
                <a:ea typeface="+mn-ea"/>
                <a:cs typeface="Arial" pitchFamily="34" charset="0"/>
              </a:rPr>
              <a:t>Procedura di gestione sinistro secondo i normali standard assicurativi, ma con la consulenza professionale di Willis Italia.</a:t>
            </a:r>
          </a:p>
          <a:p>
            <a:pPr marL="114300" lvl="1" indent="0">
              <a:buNone/>
            </a:pPr>
            <a:endParaRPr lang="it-IT" sz="1600" kern="1200" dirty="0">
              <a:ea typeface="+mn-ea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8123" y="200026"/>
            <a:ext cx="4352927" cy="590550"/>
          </a:xfrm>
        </p:spPr>
        <p:txBody>
          <a:bodyPr/>
          <a:lstStyle/>
          <a:p>
            <a:r>
              <a:rPr lang="en-GB" sz="2800" b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Polizza</a:t>
            </a:r>
            <a:r>
              <a:rPr lang="en-GB" sz="28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RC Professionale</a:t>
            </a:r>
          </a:p>
        </p:txBody>
      </p:sp>
    </p:spTree>
    <p:extLst>
      <p:ext uri="{BB962C8B-B14F-4D97-AF65-F5344CB8AC3E}">
        <p14:creationId xmlns:p14="http://schemas.microsoft.com/office/powerpoint/2010/main" val="1706563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ttangolo 26"/>
          <p:cNvSpPr/>
          <p:nvPr/>
        </p:nvSpPr>
        <p:spPr bwMode="auto">
          <a:xfrm>
            <a:off x="566742" y="2874166"/>
            <a:ext cx="7755729" cy="938611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52400" dist="38100" dir="5400000" sx="102000" sy="102000" algn="t" rotWithShape="0">
              <a:schemeClr val="tx1">
                <a:alpha val="32000"/>
              </a:schemeClr>
            </a:outerShdw>
          </a:effectLst>
          <a:ex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9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ttangolo 27"/>
          <p:cNvSpPr/>
          <p:nvPr/>
        </p:nvSpPr>
        <p:spPr bwMode="auto">
          <a:xfrm>
            <a:off x="566740" y="1775618"/>
            <a:ext cx="7755731" cy="903288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52400" dist="38100" dir="5400000" sx="102000" sy="102000" algn="t" rotWithShape="0">
              <a:schemeClr val="tx1">
                <a:alpha val="32000"/>
              </a:schemeClr>
            </a:outerShdw>
          </a:effectLst>
          <a:ex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9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ttangolo 28"/>
          <p:cNvSpPr/>
          <p:nvPr/>
        </p:nvSpPr>
        <p:spPr bwMode="auto">
          <a:xfrm>
            <a:off x="561975" y="4016376"/>
            <a:ext cx="7755730" cy="90804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52400" dist="38100" dir="5400000" sx="102000" sy="102000" algn="t" rotWithShape="0">
              <a:schemeClr val="tx1">
                <a:alpha val="32000"/>
              </a:schemeClr>
            </a:outerShdw>
          </a:effectLst>
          <a:ex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9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ttangolo 29"/>
          <p:cNvSpPr/>
          <p:nvPr/>
        </p:nvSpPr>
        <p:spPr bwMode="auto">
          <a:xfrm>
            <a:off x="561972" y="5121673"/>
            <a:ext cx="7755731" cy="936227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52400" dist="38100" dir="5400000" sx="102000" sy="102000" algn="t" rotWithShape="0">
              <a:schemeClr val="tx1">
                <a:alpha val="32000"/>
              </a:schemeClr>
            </a:outerShdw>
          </a:effectLst>
          <a:ex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9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logo" descr="Inarcassa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743" y="6245225"/>
            <a:ext cx="1747044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>
          <a:xfrm>
            <a:off x="5894781" y="6467475"/>
            <a:ext cx="3108325" cy="22860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  </a:t>
            </a:r>
            <a:fld id="{7313CDFA-217C-4376-8EAC-BABF7713540E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11" name="Rectangle 25"/>
          <p:cNvSpPr>
            <a:spLocks noChangeArrowheads="1"/>
          </p:cNvSpPr>
          <p:nvPr/>
        </p:nvSpPr>
        <p:spPr bwMode="auto">
          <a:xfrm>
            <a:off x="566740" y="1108863"/>
            <a:ext cx="4429125" cy="360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r>
              <a:rPr lang="it-IT" sz="2400" b="1" u="none" dirty="0">
                <a:solidFill>
                  <a:srgbClr val="FF0000"/>
                </a:solidFill>
                <a:latin typeface="+mn-lt"/>
              </a:rPr>
              <a:t>Esempi di quotazione</a:t>
            </a:r>
          </a:p>
        </p:txBody>
      </p:sp>
      <p:sp>
        <p:nvSpPr>
          <p:cNvPr id="12" name="Rectangle 2"/>
          <p:cNvSpPr>
            <a:spLocks noGrp="1"/>
          </p:cNvSpPr>
          <p:nvPr>
            <p:ph type="body" idx="1"/>
          </p:nvPr>
        </p:nvSpPr>
        <p:spPr>
          <a:xfrm>
            <a:off x="561973" y="1828006"/>
            <a:ext cx="2436809" cy="798512"/>
          </a:xfrm>
        </p:spPr>
        <p:txBody>
          <a:bodyPr/>
          <a:lstStyle/>
          <a:p>
            <a:pPr marL="114300" lvl="1" indent="0">
              <a:lnSpc>
                <a:spcPct val="90000"/>
              </a:lnSpc>
              <a:buNone/>
            </a:pPr>
            <a:r>
              <a:rPr lang="it-IT" b="0" kern="1200" dirty="0">
                <a:ea typeface="+mn-ea"/>
                <a:cs typeface="Arial" pitchFamily="34" charset="0"/>
              </a:rPr>
              <a:t>Fatturato: 85.000 Euro</a:t>
            </a:r>
          </a:p>
          <a:p>
            <a:pPr marL="114300" lvl="1" indent="0">
              <a:lnSpc>
                <a:spcPct val="90000"/>
              </a:lnSpc>
              <a:buNone/>
            </a:pPr>
            <a:r>
              <a:rPr lang="it-IT" b="0" kern="1200" dirty="0">
                <a:ea typeface="+mn-ea"/>
                <a:cs typeface="Arial" pitchFamily="34" charset="0"/>
              </a:rPr>
              <a:t>Massimale: 1.000.000 euro</a:t>
            </a:r>
          </a:p>
          <a:p>
            <a:pPr marL="114300" lvl="1" indent="0">
              <a:lnSpc>
                <a:spcPct val="90000"/>
              </a:lnSpc>
              <a:buNone/>
            </a:pPr>
            <a:r>
              <a:rPr lang="it-IT" b="0" kern="1200" dirty="0">
                <a:ea typeface="+mn-ea"/>
                <a:cs typeface="Arial" pitchFamily="34" charset="0"/>
              </a:rPr>
              <a:t>Franchigia: 3.500 Euro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4444605" y="2082799"/>
            <a:ext cx="2950370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r>
              <a:rPr lang="it-IT" sz="1400" b="1" u="none" dirty="0"/>
              <a:t>Premio lordo annuale: 633 euro</a:t>
            </a:r>
          </a:p>
        </p:txBody>
      </p:sp>
      <p:sp>
        <p:nvSpPr>
          <p:cNvPr id="15" name="Rectangle 13"/>
          <p:cNvSpPr>
            <a:spLocks/>
          </p:cNvSpPr>
          <p:nvPr/>
        </p:nvSpPr>
        <p:spPr bwMode="auto">
          <a:xfrm>
            <a:off x="628651" y="2934292"/>
            <a:ext cx="2414589" cy="818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114300" lvl="1">
              <a:lnSpc>
                <a:spcPct val="90000"/>
              </a:lnSpc>
              <a:spcBef>
                <a:spcPct val="70000"/>
              </a:spcBef>
              <a:buClr>
                <a:schemeClr val="accent2"/>
              </a:buClr>
              <a:buSzPct val="85000"/>
            </a:pPr>
            <a:r>
              <a:rPr lang="it-IT" sz="1200" u="none" dirty="0">
                <a:latin typeface="+mn-lt"/>
              </a:rPr>
              <a:t>Fatturato: 145.000 Euro</a:t>
            </a:r>
          </a:p>
          <a:p>
            <a:pPr marL="114300" lvl="1">
              <a:lnSpc>
                <a:spcPct val="90000"/>
              </a:lnSpc>
              <a:spcBef>
                <a:spcPct val="70000"/>
              </a:spcBef>
              <a:buClr>
                <a:schemeClr val="accent2"/>
              </a:buClr>
              <a:buSzPct val="85000"/>
            </a:pPr>
            <a:r>
              <a:rPr lang="it-IT" sz="1200" u="none" dirty="0">
                <a:latin typeface="+mn-lt"/>
              </a:rPr>
              <a:t>Massimale: 2.000.000 euro</a:t>
            </a:r>
          </a:p>
          <a:p>
            <a:pPr marL="114300" lvl="1">
              <a:lnSpc>
                <a:spcPct val="90000"/>
              </a:lnSpc>
              <a:spcBef>
                <a:spcPct val="70000"/>
              </a:spcBef>
              <a:buClr>
                <a:schemeClr val="accent2"/>
              </a:buClr>
              <a:buSzPct val="85000"/>
            </a:pPr>
            <a:r>
              <a:rPr lang="it-IT" sz="1200" u="none" dirty="0">
                <a:latin typeface="+mn-lt"/>
              </a:rPr>
              <a:t>Franchigia: 5.000 Euro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4401739" y="3199008"/>
            <a:ext cx="2986089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r>
              <a:rPr lang="it-IT" sz="1400" b="1" u="none" dirty="0"/>
              <a:t>Premio lordo annuale: 1.323 euro</a:t>
            </a:r>
          </a:p>
        </p:txBody>
      </p:sp>
      <p:sp>
        <p:nvSpPr>
          <p:cNvPr id="17" name="Rectangle 16"/>
          <p:cNvSpPr>
            <a:spLocks/>
          </p:cNvSpPr>
          <p:nvPr/>
        </p:nvSpPr>
        <p:spPr bwMode="auto">
          <a:xfrm>
            <a:off x="628651" y="4083052"/>
            <a:ext cx="2414589" cy="849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114300" lvl="1">
              <a:lnSpc>
                <a:spcPct val="90000"/>
              </a:lnSpc>
              <a:spcBef>
                <a:spcPct val="70000"/>
              </a:spcBef>
              <a:buClr>
                <a:schemeClr val="accent2"/>
              </a:buClr>
              <a:buSzPct val="85000"/>
            </a:pPr>
            <a:r>
              <a:rPr lang="it-IT" sz="1200" u="none" dirty="0">
                <a:latin typeface="+mn-lt"/>
              </a:rPr>
              <a:t>Fatturato: 190.000 Euro</a:t>
            </a:r>
          </a:p>
          <a:p>
            <a:pPr marL="114300" lvl="1">
              <a:lnSpc>
                <a:spcPct val="90000"/>
              </a:lnSpc>
              <a:spcBef>
                <a:spcPct val="70000"/>
              </a:spcBef>
              <a:buClr>
                <a:schemeClr val="accent2"/>
              </a:buClr>
              <a:buSzPct val="85000"/>
            </a:pPr>
            <a:r>
              <a:rPr lang="it-IT" sz="1200" u="none" dirty="0">
                <a:latin typeface="+mn-lt"/>
              </a:rPr>
              <a:t>Massimale: 2.750.000 euro</a:t>
            </a:r>
          </a:p>
          <a:p>
            <a:pPr marL="114300" lvl="1">
              <a:lnSpc>
                <a:spcPct val="90000"/>
              </a:lnSpc>
              <a:spcBef>
                <a:spcPct val="70000"/>
              </a:spcBef>
              <a:buClr>
                <a:schemeClr val="accent2"/>
              </a:buClr>
              <a:buSzPct val="85000"/>
            </a:pPr>
            <a:r>
              <a:rPr lang="it-IT" sz="1200" u="none" dirty="0">
                <a:latin typeface="+mn-lt"/>
              </a:rPr>
              <a:t>Franchigia: 7.500 Euro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401739" y="4329112"/>
            <a:ext cx="2986087" cy="28733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r>
              <a:rPr lang="it-IT" sz="1400" b="1" u="none" dirty="0"/>
              <a:t>Premio lordo annuale: 1.654 euro</a:t>
            </a:r>
          </a:p>
        </p:txBody>
      </p:sp>
      <p:sp>
        <p:nvSpPr>
          <p:cNvPr id="19" name="Rectangle 20"/>
          <p:cNvSpPr>
            <a:spLocks/>
          </p:cNvSpPr>
          <p:nvPr/>
        </p:nvSpPr>
        <p:spPr bwMode="auto">
          <a:xfrm>
            <a:off x="561973" y="5182492"/>
            <a:ext cx="2452686" cy="81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180975" lvl="1">
              <a:lnSpc>
                <a:spcPct val="90000"/>
              </a:lnSpc>
              <a:spcBef>
                <a:spcPct val="70000"/>
              </a:spcBef>
              <a:buClr>
                <a:schemeClr val="accent2"/>
              </a:buClr>
              <a:buSzPct val="85000"/>
            </a:pPr>
            <a:r>
              <a:rPr lang="it-IT" sz="1200" u="none" dirty="0">
                <a:latin typeface="+mn-lt"/>
              </a:rPr>
              <a:t>Fatturato: 270.000 Euro</a:t>
            </a:r>
          </a:p>
          <a:p>
            <a:pPr marL="180975" lvl="1">
              <a:lnSpc>
                <a:spcPct val="90000"/>
              </a:lnSpc>
              <a:spcBef>
                <a:spcPct val="70000"/>
              </a:spcBef>
              <a:buClr>
                <a:schemeClr val="accent2"/>
              </a:buClr>
              <a:buSzPct val="85000"/>
            </a:pPr>
            <a:r>
              <a:rPr lang="it-IT" sz="1200" u="none" dirty="0">
                <a:latin typeface="+mn-lt"/>
              </a:rPr>
              <a:t>Massimale: 4.000.000 euro</a:t>
            </a:r>
          </a:p>
          <a:p>
            <a:pPr marL="180975" lvl="1">
              <a:lnSpc>
                <a:spcPct val="90000"/>
              </a:lnSpc>
              <a:spcBef>
                <a:spcPct val="70000"/>
              </a:spcBef>
              <a:buClr>
                <a:schemeClr val="accent2"/>
              </a:buClr>
              <a:buSzPct val="85000"/>
            </a:pPr>
            <a:r>
              <a:rPr lang="it-IT" sz="1200" u="none" dirty="0">
                <a:latin typeface="+mn-lt"/>
              </a:rPr>
              <a:t>Franchigia: 7.500 Euro</a:t>
            </a: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4401737" y="5446117"/>
            <a:ext cx="2986089" cy="28733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r>
              <a:rPr lang="it-IT" sz="1400" b="1" u="none" dirty="0"/>
              <a:t>Premio lordo annuale: 2.599 euro</a:t>
            </a:r>
          </a:p>
        </p:txBody>
      </p:sp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xfrm>
            <a:off x="238123" y="200026"/>
            <a:ext cx="4352927" cy="590550"/>
          </a:xfrm>
        </p:spPr>
        <p:txBody>
          <a:bodyPr/>
          <a:lstStyle/>
          <a:p>
            <a:r>
              <a:rPr lang="en-GB" sz="2800" b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Polizza</a:t>
            </a:r>
            <a:r>
              <a:rPr lang="en-GB" sz="28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RC Professionale</a:t>
            </a:r>
          </a:p>
        </p:txBody>
      </p:sp>
    </p:spTree>
    <p:extLst>
      <p:ext uri="{BB962C8B-B14F-4D97-AF65-F5344CB8AC3E}">
        <p14:creationId xmlns:p14="http://schemas.microsoft.com/office/powerpoint/2010/main" val="39151317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 descr="Inarcassa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743" y="6245225"/>
            <a:ext cx="1747044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 </a:t>
            </a:r>
            <a:fld id="{7313CDFA-217C-4376-8EAC-BABF7713540E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9" name="Rectangle 50"/>
          <p:cNvSpPr>
            <a:spLocks noChangeArrowheads="1"/>
          </p:cNvSpPr>
          <p:nvPr/>
        </p:nvSpPr>
        <p:spPr bwMode="auto">
          <a:xfrm>
            <a:off x="3336925" y="1044575"/>
            <a:ext cx="2187575" cy="360363"/>
          </a:xfrm>
          <a:prstGeom prst="rect">
            <a:avLst/>
          </a:prstGeom>
          <a:solidFill>
            <a:schemeClr val="bg1">
              <a:lumMod val="75000"/>
              <a:alpha val="42000"/>
            </a:schemeClr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r>
              <a:rPr lang="it-IT" sz="2400" b="1" u="none" dirty="0">
                <a:solidFill>
                  <a:srgbClr val="FF0000"/>
                </a:solidFill>
                <a:latin typeface="+mn-lt"/>
              </a:rPr>
              <a:t>Contatti Willis</a:t>
            </a:r>
          </a:p>
        </p:txBody>
      </p:sp>
      <p:sp>
        <p:nvSpPr>
          <p:cNvPr id="10" name="Rectangle 2"/>
          <p:cNvSpPr>
            <a:spLocks noGrp="1"/>
          </p:cNvSpPr>
          <p:nvPr>
            <p:ph type="body" idx="1"/>
          </p:nvPr>
        </p:nvSpPr>
        <p:spPr>
          <a:xfrm>
            <a:off x="250825" y="1831975"/>
            <a:ext cx="8497888" cy="3311525"/>
          </a:xfrm>
        </p:spPr>
        <p:txBody>
          <a:bodyPr/>
          <a:lstStyle/>
          <a:p>
            <a:pPr marL="114300" lvl="1" indent="0">
              <a:spcBef>
                <a:spcPct val="20000"/>
              </a:spcBef>
              <a:buNone/>
            </a:pPr>
            <a:r>
              <a:rPr lang="it-IT" sz="2400" dirty="0"/>
              <a:t> </a:t>
            </a:r>
            <a:r>
              <a:rPr lang="it-IT" sz="1600" b="0" kern="120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rPr>
              <a:t>Willis Italia </a:t>
            </a:r>
            <a:r>
              <a:rPr lang="it-IT" sz="1600" b="0" kern="1200" dirty="0" err="1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rPr>
              <a:t>S.p.A</a:t>
            </a:r>
            <a:r>
              <a:rPr lang="it-IT" sz="1600" b="0" kern="120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rPr>
              <a:t> è a disposizione per informazioni ai seguenti </a:t>
            </a:r>
            <a:r>
              <a:rPr lang="it-IT" sz="1600" b="0" kern="1200" dirty="0" smtClean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rPr>
              <a:t>contatti:</a:t>
            </a:r>
          </a:p>
          <a:p>
            <a:pPr marL="114300" lvl="1" indent="0">
              <a:spcBef>
                <a:spcPct val="20000"/>
              </a:spcBef>
              <a:buNone/>
            </a:pPr>
            <a:endParaRPr lang="it-IT" sz="1600" b="0" kern="1200" dirty="0">
              <a:solidFill>
                <a:schemeClr val="accent4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marL="542925" lvl="1" indent="-276225">
              <a:spcBef>
                <a:spcPct val="20000"/>
              </a:spcBef>
            </a:pPr>
            <a:r>
              <a:rPr lang="it-IT" sz="1600" b="0" kern="1200" dirty="0" smtClean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rPr>
              <a:t>numero </a:t>
            </a:r>
            <a:r>
              <a:rPr lang="it-IT" sz="1600" b="0" kern="120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rPr>
              <a:t>verde dedicato ad Inarcassa:</a:t>
            </a:r>
            <a:r>
              <a:rPr lang="it-IT" sz="1600" kern="120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it-IT" sz="1600" kern="1200" dirty="0" smtClean="0">
                <a:solidFill>
                  <a:srgbClr val="008000"/>
                </a:solidFill>
                <a:latin typeface="Arial" pitchFamily="34" charset="0"/>
                <a:ea typeface="+mn-ea"/>
                <a:cs typeface="Arial" pitchFamily="34" charset="0"/>
              </a:rPr>
              <a:t>800.992.920</a:t>
            </a:r>
          </a:p>
          <a:p>
            <a:pPr lvl="1">
              <a:spcBef>
                <a:spcPct val="20000"/>
              </a:spcBef>
            </a:pPr>
            <a:endParaRPr lang="it-IT" sz="1600" kern="1200" dirty="0">
              <a:solidFill>
                <a:schemeClr val="accent4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marL="542925" lvl="1" indent="-276225">
              <a:spcBef>
                <a:spcPct val="20000"/>
              </a:spcBef>
            </a:pPr>
            <a:r>
              <a:rPr lang="it-IT" sz="1600" b="0" kern="1200" dirty="0" smtClean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rPr>
              <a:t>indirizzi e-mail: </a:t>
            </a:r>
          </a:p>
          <a:p>
            <a:pPr marL="457200" lvl="2" indent="0">
              <a:spcBef>
                <a:spcPct val="20000"/>
              </a:spcBef>
              <a:buClr>
                <a:schemeClr val="bg1"/>
              </a:buClr>
              <a:buNone/>
            </a:pPr>
            <a:endParaRPr lang="it-IT" sz="1600" kern="1200" dirty="0" smtClean="0">
              <a:solidFill>
                <a:schemeClr val="accent4"/>
              </a:solidFill>
              <a:latin typeface="Arial" pitchFamily="34" charset="0"/>
              <a:ea typeface="+mn-ea"/>
              <a:cs typeface="Arial" pitchFamily="34" charset="0"/>
              <a:hlinkClick r:id="rId3"/>
            </a:endParaRPr>
          </a:p>
          <a:p>
            <a:pPr marL="457200" lvl="2" indent="0">
              <a:spcBef>
                <a:spcPct val="20000"/>
              </a:spcBef>
              <a:buClr>
                <a:schemeClr val="bg1"/>
              </a:buClr>
              <a:buNone/>
            </a:pPr>
            <a:r>
              <a:rPr lang="it-IT" sz="1600" u="sng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ita_helpinarcassa@willis.com</a:t>
            </a:r>
            <a:r>
              <a:rPr lang="it-IT" sz="16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</a:p>
          <a:p>
            <a:pPr marL="457200" lvl="2" indent="0">
              <a:spcBef>
                <a:spcPct val="20000"/>
              </a:spcBef>
              <a:buClr>
                <a:schemeClr val="bg1"/>
              </a:buClr>
              <a:buNone/>
            </a:pPr>
            <a:endParaRPr lang="it-IT" sz="1600" kern="1200" dirty="0" smtClean="0">
              <a:solidFill>
                <a:schemeClr val="tx1">
                  <a:lumMod val="90000"/>
                  <a:lumOff val="10000"/>
                </a:schemeClr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marL="457200" lvl="2" indent="0">
              <a:spcBef>
                <a:spcPct val="20000"/>
              </a:spcBef>
              <a:buClr>
                <a:schemeClr val="bg1"/>
              </a:buClr>
              <a:buNone/>
            </a:pPr>
            <a:r>
              <a:rPr lang="en-US" sz="1600" u="sng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ita_helpinarcassa@willis.</a:t>
            </a:r>
            <a:r>
              <a:rPr lang="en-US" sz="1600" u="sng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Arial" pitchFamily="34" charset="0"/>
                <a:cs typeface="Arial" pitchFamily="34" charset="0"/>
              </a:rPr>
              <a:t>mailcert.</a:t>
            </a:r>
            <a:r>
              <a:rPr lang="en-US" sz="1600" u="sng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it</a:t>
            </a:r>
            <a:endParaRPr lang="en-US" sz="1600" kern="1200" dirty="0" smtClean="0">
              <a:solidFill>
                <a:schemeClr val="tx1">
                  <a:lumMod val="90000"/>
                  <a:lumOff val="10000"/>
                </a:schemeClr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marL="457200" lvl="2" indent="0">
              <a:spcAft>
                <a:spcPct val="30000"/>
              </a:spcAft>
              <a:buClr>
                <a:schemeClr val="bg1"/>
              </a:buClr>
              <a:buNone/>
            </a:pPr>
            <a:r>
              <a:rPr lang="en-US" sz="18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		</a:t>
            </a:r>
            <a:r>
              <a:rPr lang="en-US" sz="1800" b="1" dirty="0">
                <a:solidFill>
                  <a:srgbClr val="025802"/>
                </a:solidFill>
              </a:rPr>
              <a:t>		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38123" y="200026"/>
            <a:ext cx="4352927" cy="590550"/>
          </a:xfrm>
        </p:spPr>
        <p:txBody>
          <a:bodyPr/>
          <a:lstStyle/>
          <a:p>
            <a:r>
              <a:rPr lang="en-GB" sz="2800" b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Polizza</a:t>
            </a:r>
            <a:r>
              <a:rPr lang="en-GB" sz="28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RC Professionale</a:t>
            </a:r>
          </a:p>
        </p:txBody>
      </p:sp>
    </p:spTree>
    <p:extLst>
      <p:ext uri="{BB962C8B-B14F-4D97-AF65-F5344CB8AC3E}">
        <p14:creationId xmlns:p14="http://schemas.microsoft.com/office/powerpoint/2010/main" val="20538734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o" descr="Inarcassa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743" y="6245225"/>
            <a:ext cx="1747044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  </a:t>
            </a:r>
            <a:fld id="{7313CDFA-217C-4376-8EAC-BABF7713540E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47673" y="1545427"/>
            <a:ext cx="8012113" cy="5032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sz="2800" b="1" u="none" dirty="0" smtClean="0">
                <a:solidFill>
                  <a:srgbClr val="FF0000"/>
                </a:solidFill>
                <a:latin typeface="+mn-lt"/>
              </a:rPr>
              <a:t>Oggetto ampio e senza limitazioni di attività</a:t>
            </a:r>
            <a:endParaRPr lang="it-IT" sz="2800" b="1" u="none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Rectangle 3"/>
          <p:cNvSpPr>
            <a:spLocks noGrp="1"/>
          </p:cNvSpPr>
          <p:nvPr>
            <p:ph type="body" idx="1"/>
          </p:nvPr>
        </p:nvSpPr>
        <p:spPr bwMode="auto">
          <a:xfrm>
            <a:off x="713579" y="4170361"/>
            <a:ext cx="7746207" cy="113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b="0" i="1" dirty="0" smtClean="0"/>
              <a:t>«</a:t>
            </a:r>
            <a:r>
              <a:rPr lang="it-IT" sz="1400" b="0" i="1" dirty="0"/>
              <a:t>Gli assicuratori si obbligano a tenere indenne l’Assicurato di quanto questi sia tenuto a pagare </a:t>
            </a:r>
            <a:r>
              <a:rPr lang="it-IT" sz="1400" b="0" i="1" dirty="0" smtClean="0"/>
              <a:t>(capitale</a:t>
            </a:r>
            <a:r>
              <a:rPr lang="it-IT" sz="1400" b="0" i="1" dirty="0"/>
              <a:t>, interessi e </a:t>
            </a:r>
            <a:r>
              <a:rPr lang="it-IT" sz="1400" b="0" i="1" dirty="0" smtClean="0"/>
              <a:t>spese) </a:t>
            </a:r>
            <a:r>
              <a:rPr lang="it-IT" sz="1400" b="0" i="1" dirty="0"/>
              <a:t>quale responsabile ai sensi di legge, relativamente al Reclamo notificato all’Assicurato e da questi regolarmente denunciato durante il periodo di assicurazione, in relazione allo svolgimento dell’attività professionale</a:t>
            </a:r>
            <a:r>
              <a:rPr lang="it-IT" sz="1400" b="0" i="1" dirty="0" smtClean="0"/>
              <a:t>..»</a:t>
            </a:r>
            <a:endParaRPr lang="it-IT" sz="1400" b="0" i="1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38123" y="200026"/>
            <a:ext cx="4352927" cy="590550"/>
          </a:xfrm>
        </p:spPr>
        <p:txBody>
          <a:bodyPr/>
          <a:lstStyle/>
          <a:p>
            <a:r>
              <a:rPr lang="en-GB" sz="2800" b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Polizza</a:t>
            </a:r>
            <a:r>
              <a:rPr lang="en-GB" sz="28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RC Professionale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447673" y="3356508"/>
            <a:ext cx="4419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1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it-IT" sz="2800" b="1" u="none" dirty="0">
                <a:solidFill>
                  <a:srgbClr val="FF0000"/>
                </a:solidFill>
                <a:latin typeface="+mn-lt"/>
              </a:rPr>
              <a:t>Formula Claims Made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866774" y="2371725"/>
            <a:ext cx="7134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u="none" dirty="0" smtClean="0"/>
              <a:t>La Polizza copre tutti i servizi forniti dal professionista, realizzati nel settore di competenza (Architettura e/o Ingegneria)</a:t>
            </a:r>
            <a:endParaRPr lang="it-IT" sz="1400" u="none" dirty="0"/>
          </a:p>
        </p:txBody>
      </p:sp>
    </p:spTree>
    <p:extLst>
      <p:ext uri="{BB962C8B-B14F-4D97-AF65-F5344CB8AC3E}">
        <p14:creationId xmlns:p14="http://schemas.microsoft.com/office/powerpoint/2010/main" val="7380617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logo" descr="Inarcassa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743" y="6245225"/>
            <a:ext cx="1747044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2</a:t>
            </a:r>
            <a:endParaRPr lang="en-US" dirty="0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04415" y="4194967"/>
            <a:ext cx="5281612" cy="360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pPr marL="266700" indent="-266700" algn="l">
              <a:buFont typeface="Wingdings" panose="05000000000000000000" pitchFamily="2" charset="2"/>
              <a:buChar char="ü"/>
            </a:pPr>
            <a:r>
              <a:rPr lang="it-IT" sz="2800" b="1" u="none" dirty="0">
                <a:solidFill>
                  <a:srgbClr val="FF0000"/>
                </a:solidFill>
                <a:latin typeface="+mn-lt"/>
              </a:rPr>
              <a:t>Ampie possibilità di scelta</a:t>
            </a:r>
          </a:p>
        </p:txBody>
      </p:sp>
      <p:sp>
        <p:nvSpPr>
          <p:cNvPr id="15" name="Rectangle 9"/>
          <p:cNvSpPr>
            <a:spLocks/>
          </p:cNvSpPr>
          <p:nvPr/>
        </p:nvSpPr>
        <p:spPr bwMode="auto">
          <a:xfrm>
            <a:off x="873318" y="4879973"/>
            <a:ext cx="594360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287338" lvl="1" indent="-201613" algn="just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it-IT" sz="1400" b="1" u="none" dirty="0">
                <a:latin typeface="+mn-lt"/>
              </a:rPr>
              <a:t>10 possibili massimali </a:t>
            </a:r>
            <a:r>
              <a:rPr lang="it-IT" sz="1400" u="none" dirty="0">
                <a:latin typeface="+mn-lt"/>
              </a:rPr>
              <a:t>(da 250.000 a 10.000.000 di euro</a:t>
            </a:r>
            <a:r>
              <a:rPr lang="it-IT" sz="1400" u="none" dirty="0" smtClean="0">
                <a:latin typeface="+mn-lt"/>
              </a:rPr>
              <a:t>) </a:t>
            </a:r>
            <a:endParaRPr lang="it-IT" sz="1400" u="none" dirty="0">
              <a:latin typeface="+mn-lt"/>
            </a:endParaRPr>
          </a:p>
          <a:p>
            <a:pPr marL="287338" lvl="1" indent="-201613" algn="just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it-IT" sz="1400" b="1" u="none" dirty="0" smtClean="0">
                <a:latin typeface="+mn-lt"/>
              </a:rPr>
              <a:t>franchigie</a:t>
            </a:r>
            <a:r>
              <a:rPr lang="it-IT" sz="1400" u="none" dirty="0" smtClean="0">
                <a:latin typeface="+mn-lt"/>
              </a:rPr>
              <a:t> che </a:t>
            </a:r>
            <a:r>
              <a:rPr lang="it-IT" sz="1400" u="none" dirty="0">
                <a:latin typeface="+mn-lt"/>
              </a:rPr>
              <a:t>partono da 1.000 Euro, modulate in base ai massimali</a:t>
            </a:r>
            <a:r>
              <a:rPr lang="it-IT" sz="1600" u="none" dirty="0">
                <a:latin typeface="+mn-lt"/>
              </a:rPr>
              <a:t>. </a:t>
            </a:r>
          </a:p>
        </p:txBody>
      </p:sp>
      <p:sp>
        <p:nvSpPr>
          <p:cNvPr id="18" name="Rectangle 2"/>
          <p:cNvSpPr>
            <a:spLocks noGrp="1"/>
          </p:cNvSpPr>
          <p:nvPr>
            <p:ph type="body" idx="1"/>
          </p:nvPr>
        </p:nvSpPr>
        <p:spPr>
          <a:xfrm>
            <a:off x="787396" y="1870171"/>
            <a:ext cx="7620795" cy="604837"/>
          </a:xfrm>
        </p:spPr>
        <p:txBody>
          <a:bodyPr/>
          <a:lstStyle/>
          <a:p>
            <a:pPr lvl="1" indent="-257175" algn="just">
              <a:buClrTx/>
              <a:buSzPct val="100000"/>
              <a:buFont typeface="Wingdings" panose="05000000000000000000" pitchFamily="2" charset="2"/>
              <a:buChar char="§"/>
            </a:pPr>
            <a:r>
              <a:rPr lang="it-IT" sz="1400" b="0" dirty="0" smtClean="0"/>
              <a:t>Sono coperti tutti i danni di natura materiale, corporale o patrimoniale causati o attribuiti all’Assicurato, </a:t>
            </a:r>
            <a:r>
              <a:rPr lang="it-IT" sz="1400" dirty="0" smtClean="0"/>
              <a:t>salvo</a:t>
            </a:r>
            <a:r>
              <a:rPr lang="it-IT" sz="1400" b="0" dirty="0" smtClean="0"/>
              <a:t> quelli esplicitamente esclusi</a:t>
            </a:r>
            <a:endParaRPr lang="it-IT" sz="1400" b="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04415" y="1181100"/>
            <a:ext cx="6981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it-IT" sz="2800" b="1" u="none" dirty="0">
                <a:solidFill>
                  <a:srgbClr val="FF0000"/>
                </a:solidFill>
              </a:rPr>
              <a:t>Garanzia in forma All </a:t>
            </a:r>
            <a:r>
              <a:rPr lang="it-IT" sz="2800" b="1" u="none" dirty="0" err="1">
                <a:solidFill>
                  <a:srgbClr val="FF0000"/>
                </a:solidFill>
              </a:rPr>
              <a:t>Risks</a:t>
            </a:r>
            <a:endParaRPr lang="it-IT" sz="2800" b="1" u="none" dirty="0">
              <a:solidFill>
                <a:srgbClr val="FF000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873318" y="2617879"/>
            <a:ext cx="56725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 algn="just">
              <a:buFont typeface="Wingdings" panose="05000000000000000000" pitchFamily="2" charset="2"/>
              <a:buChar char="§"/>
            </a:pPr>
            <a:r>
              <a:rPr lang="it-IT" sz="1400" u="none" dirty="0"/>
              <a:t>Le esclusioni sono circoscritte sia nel numero che nella </a:t>
            </a:r>
            <a:r>
              <a:rPr lang="it-IT" sz="1400" u="none" dirty="0" smtClean="0"/>
              <a:t>portata</a:t>
            </a:r>
            <a:endParaRPr lang="it-IT" sz="1400" u="none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873318" y="3111877"/>
            <a:ext cx="7115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 algn="just">
              <a:buFont typeface="Wingdings" panose="05000000000000000000" pitchFamily="2" charset="2"/>
              <a:buChar char="§"/>
            </a:pPr>
            <a:r>
              <a:rPr lang="it-IT" sz="1400" u="none" dirty="0"/>
              <a:t>Il massimale prescelto copre sia i danni materiali (persone e cose) che patrimoniali, nell’interezza del </a:t>
            </a:r>
            <a:r>
              <a:rPr lang="it-IT" sz="1400" u="none" dirty="0" smtClean="0"/>
              <a:t>massimale</a:t>
            </a:r>
            <a:endParaRPr lang="it-IT" sz="1400" u="none" dirty="0"/>
          </a:p>
        </p:txBody>
      </p:sp>
      <p:sp>
        <p:nvSpPr>
          <p:cNvPr id="19" name="CasellaDiTesto 18"/>
          <p:cNvSpPr txBox="1"/>
          <p:nvPr/>
        </p:nvSpPr>
        <p:spPr>
          <a:xfrm>
            <a:off x="873318" y="3754307"/>
            <a:ext cx="3015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 algn="just">
              <a:buFont typeface="Wingdings" panose="05000000000000000000" pitchFamily="2" charset="2"/>
              <a:buChar char="§"/>
            </a:pPr>
            <a:r>
              <a:rPr lang="it-IT" sz="1400" u="none" dirty="0"/>
              <a:t>Non sono previsti </a:t>
            </a:r>
            <a:r>
              <a:rPr lang="it-IT" sz="1400" u="none" dirty="0" err="1" smtClean="0"/>
              <a:t>sottolimiti</a:t>
            </a:r>
            <a:endParaRPr lang="it-IT" sz="1400" u="none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238123" y="200026"/>
            <a:ext cx="4352927" cy="590550"/>
          </a:xfrm>
        </p:spPr>
        <p:txBody>
          <a:bodyPr/>
          <a:lstStyle/>
          <a:p>
            <a:r>
              <a:rPr lang="en-GB" sz="2800" b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Polizza</a:t>
            </a:r>
            <a:r>
              <a:rPr lang="en-GB" sz="28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RC Professionale</a:t>
            </a:r>
          </a:p>
        </p:txBody>
      </p:sp>
    </p:spTree>
    <p:extLst>
      <p:ext uri="{BB962C8B-B14F-4D97-AF65-F5344CB8AC3E}">
        <p14:creationId xmlns:p14="http://schemas.microsoft.com/office/powerpoint/2010/main" val="15641691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logo" descr="Inarcassa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743" y="6245225"/>
            <a:ext cx="1747044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 </a:t>
            </a:r>
            <a:fld id="{7313CDFA-217C-4376-8EAC-BABF7713540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16" name="Rectangle 2"/>
          <p:cNvSpPr>
            <a:spLocks noGrp="1"/>
          </p:cNvSpPr>
          <p:nvPr>
            <p:ph type="body" idx="1"/>
          </p:nvPr>
        </p:nvSpPr>
        <p:spPr>
          <a:xfrm>
            <a:off x="395288" y="1884363"/>
            <a:ext cx="8137525" cy="906462"/>
          </a:xfrm>
        </p:spPr>
        <p:txBody>
          <a:bodyPr/>
          <a:lstStyle/>
          <a:p>
            <a:pPr marL="114300" lvl="1" indent="0" algn="just">
              <a:buNone/>
            </a:pPr>
            <a:r>
              <a:rPr lang="it-IT" sz="1400" b="0" dirty="0"/>
              <a:t>Per dare la massima efficacia operativa alla copertura assicurativa, la definizione di “sinistro” si riferisce a tutte le comunicazioni ricevute da terzi, compresi gli avvisi di garanzia, i mandati di comparizione e le notifiche dell’avvio di un procedimento da parte della Corte dei </a:t>
            </a:r>
            <a:r>
              <a:rPr lang="it-IT" sz="1400" b="0" dirty="0" smtClean="0"/>
              <a:t>Conti.</a:t>
            </a:r>
            <a:endParaRPr lang="it-IT" sz="1400" b="0" dirty="0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428624" y="1319215"/>
            <a:ext cx="6103143" cy="3603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sz="2800" b="1" u="none" dirty="0">
                <a:solidFill>
                  <a:srgbClr val="FF0000"/>
                </a:solidFill>
                <a:latin typeface="+mn-lt"/>
              </a:rPr>
              <a:t>Ampia definizione di sinistro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428624" y="3533777"/>
            <a:ext cx="7058025" cy="3603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sz="2800" b="1" u="none" dirty="0">
                <a:solidFill>
                  <a:srgbClr val="FF0000"/>
                </a:solidFill>
              </a:rPr>
              <a:t>Copertura della responsabilità solidale</a:t>
            </a:r>
          </a:p>
        </p:txBody>
      </p:sp>
      <p:sp>
        <p:nvSpPr>
          <p:cNvPr id="19" name="Rectangle 8"/>
          <p:cNvSpPr>
            <a:spLocks/>
          </p:cNvSpPr>
          <p:nvPr/>
        </p:nvSpPr>
        <p:spPr bwMode="auto">
          <a:xfrm>
            <a:off x="609600" y="4181476"/>
            <a:ext cx="7923213" cy="75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1588" lvl="1" algn="just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it-IT" sz="1400" u="none" dirty="0">
                <a:latin typeface="+mn-lt"/>
              </a:rPr>
              <a:t>La convenzione Inarcassa / Willis ha recepito una delle esigenze forti degli iscritti e prevede che, in caso di responsabilità solidale dell’assicurato con altri soggetti, gli assicuratori rispondano di tutto quanto dovuto dall’iscritto in caso di responsabilità solidale dell’assicurato con altri </a:t>
            </a:r>
            <a:r>
              <a:rPr lang="it-IT" sz="1400" u="none" dirty="0" smtClean="0">
                <a:latin typeface="+mn-lt"/>
              </a:rPr>
              <a:t>soggetti</a:t>
            </a:r>
            <a:r>
              <a:rPr lang="it-IT" sz="1600" u="none" dirty="0">
                <a:latin typeface="+mn-lt"/>
              </a:rPr>
              <a:t>.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38123" y="200026"/>
            <a:ext cx="4352927" cy="590550"/>
          </a:xfrm>
        </p:spPr>
        <p:txBody>
          <a:bodyPr/>
          <a:lstStyle/>
          <a:p>
            <a:r>
              <a:rPr lang="en-GB" sz="2800" b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Polizza</a:t>
            </a:r>
            <a:r>
              <a:rPr lang="en-GB" sz="28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RC Professionale</a:t>
            </a:r>
          </a:p>
        </p:txBody>
      </p:sp>
    </p:spTree>
    <p:extLst>
      <p:ext uri="{BB962C8B-B14F-4D97-AF65-F5344CB8AC3E}">
        <p14:creationId xmlns:p14="http://schemas.microsoft.com/office/powerpoint/2010/main" val="10450792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logo" descr="Inarcassa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743" y="6245225"/>
            <a:ext cx="1747044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  </a:t>
            </a:r>
            <a:fld id="{7313CDFA-217C-4376-8EAC-BABF7713540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17" name="Rectangle 2"/>
          <p:cNvSpPr>
            <a:spLocks noGrp="1"/>
          </p:cNvSpPr>
          <p:nvPr>
            <p:ph type="body" idx="1"/>
          </p:nvPr>
        </p:nvSpPr>
        <p:spPr>
          <a:xfrm>
            <a:off x="409574" y="1993901"/>
            <a:ext cx="8220075" cy="882650"/>
          </a:xfrm>
        </p:spPr>
        <p:txBody>
          <a:bodyPr/>
          <a:lstStyle/>
          <a:p>
            <a:pPr marL="114300" lvl="1" indent="0">
              <a:buNone/>
            </a:pPr>
            <a:r>
              <a:rPr lang="it-IT" sz="1400" b="0" dirty="0"/>
              <a:t>Qualsiasi circostanza di sinistro che dovesse emergere, per la prima volta, durante il periodo di validità della polizza sarà garantita indipendentemente dal momento in cui si è stato commesso l’errore che ha originato il danno. 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09575" y="1327152"/>
            <a:ext cx="4187824" cy="3603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pPr marL="361950" indent="-361950">
              <a:buFont typeface="Wingdings" panose="05000000000000000000" pitchFamily="2" charset="2"/>
              <a:buChar char="ü"/>
              <a:tabLst>
                <a:tab pos="542925" algn="l"/>
              </a:tabLst>
            </a:pPr>
            <a:r>
              <a:rPr lang="it-IT" sz="2800" b="1" u="none" dirty="0">
                <a:solidFill>
                  <a:srgbClr val="FF0000"/>
                </a:solidFill>
                <a:latin typeface="+mn-lt"/>
              </a:rPr>
              <a:t>Retroattività illimitata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409575" y="3259131"/>
            <a:ext cx="3840162" cy="360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pPr marL="361950" indent="-361950">
              <a:buFont typeface="Wingdings" panose="05000000000000000000" pitchFamily="2" charset="2"/>
              <a:buChar char="ü"/>
            </a:pPr>
            <a:r>
              <a:rPr lang="it-IT" sz="2800" b="1" u="none" dirty="0">
                <a:solidFill>
                  <a:srgbClr val="FF0000"/>
                </a:solidFill>
                <a:latin typeface="+mn-lt"/>
              </a:rPr>
              <a:t>Postuma decennale</a:t>
            </a:r>
          </a:p>
        </p:txBody>
      </p:sp>
      <p:sp>
        <p:nvSpPr>
          <p:cNvPr id="20" name="Rectangle 5"/>
          <p:cNvSpPr>
            <a:spLocks/>
          </p:cNvSpPr>
          <p:nvPr/>
        </p:nvSpPr>
        <p:spPr bwMode="auto">
          <a:xfrm>
            <a:off x="248443" y="4140200"/>
            <a:ext cx="8135937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447675" marR="0" lvl="1" indent="-180975" algn="just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it-IT" sz="1400" i="0" u="none" strike="noStrike" kern="0" cap="none" spc="0" normalizeH="0" baseline="0" noProof="0" dirty="0" smtClean="0">
                <a:ln>
                  <a:noFill/>
                </a:ln>
                <a:solidFill>
                  <a:srgbClr val="132647"/>
                </a:solidFill>
                <a:effectLst/>
                <a:uLnTx/>
                <a:uFillTx/>
              </a:rPr>
              <a:t>In caso di cessazione dell'attività da parte dell’Iscritto, la nuova convenzione prevede la possibilità di una garanzia postuma di 10 anni, con</a:t>
            </a:r>
            <a:r>
              <a:rPr kumimoji="0" lang="it-IT" sz="1400" i="0" u="none" strike="noStrike" kern="0" cap="none" spc="0" normalizeH="0" baseline="0" noProof="0" dirty="0" smtClean="0">
                <a:ln>
                  <a:noFill/>
                </a:ln>
                <a:solidFill>
                  <a:srgbClr val="E1A800"/>
                </a:solidFill>
                <a:effectLst/>
                <a:uLnTx/>
                <a:uFillTx/>
              </a:rPr>
              <a:t> </a:t>
            </a:r>
            <a:r>
              <a:rPr kumimoji="0" lang="it-IT" sz="1400" i="0" u="none" strike="noStrike" kern="0" cap="none" spc="0" normalizeH="0" baseline="0" noProof="0" dirty="0" smtClean="0">
                <a:ln>
                  <a:noFill/>
                </a:ln>
                <a:solidFill>
                  <a:srgbClr val="132647"/>
                </a:solidFill>
                <a:effectLst/>
                <a:uLnTx/>
                <a:uFillTx/>
              </a:rPr>
              <a:t>un costo limitato </a:t>
            </a:r>
            <a:r>
              <a:rPr kumimoji="0" lang="it-IT" sz="1400" i="0" u="none" strike="noStrike" kern="0" cap="none" spc="0" normalizeH="0" baseline="0" noProof="0" dirty="0" err="1" smtClean="0">
                <a:ln>
                  <a:noFill/>
                </a:ln>
                <a:solidFill>
                  <a:srgbClr val="132647"/>
                </a:solidFill>
                <a:effectLst/>
                <a:uLnTx/>
                <a:uFillTx/>
              </a:rPr>
              <a:t>pre</a:t>
            </a:r>
            <a:r>
              <a:rPr kumimoji="0" lang="it-IT" sz="1400" i="0" u="none" strike="noStrike" kern="0" cap="none" spc="0" normalizeH="0" baseline="0" noProof="0" dirty="0" smtClean="0">
                <a:ln>
                  <a:noFill/>
                </a:ln>
                <a:solidFill>
                  <a:srgbClr val="132647"/>
                </a:solidFill>
                <a:effectLst/>
                <a:uLnTx/>
                <a:uFillTx/>
              </a:rPr>
              <a:t>-fissato contrattualmente (125% dell’ultimo premio).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409575" y="4981575"/>
            <a:ext cx="7052865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lvl="1" indent="-180975">
              <a:buFont typeface="Wingdings" panose="05000000000000000000" pitchFamily="2" charset="2"/>
              <a:buChar char="§"/>
              <a:tabLst>
                <a:tab pos="85725" algn="l"/>
              </a:tabLst>
            </a:pPr>
            <a:r>
              <a:rPr lang="it-IT" sz="1400" u="none" kern="0" dirty="0">
                <a:solidFill>
                  <a:srgbClr val="132647"/>
                </a:solidFill>
              </a:rPr>
              <a:t>In caso di decesso è prevista una postuma gratuita di 5 anni con possibilità di estensione a 10 anni.</a:t>
            </a:r>
          </a:p>
          <a:p>
            <a:endParaRPr lang="it-IT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38123" y="200026"/>
            <a:ext cx="4352927" cy="590550"/>
          </a:xfrm>
        </p:spPr>
        <p:txBody>
          <a:bodyPr/>
          <a:lstStyle/>
          <a:p>
            <a:r>
              <a:rPr lang="en-GB" sz="2800" b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Polizza</a:t>
            </a:r>
            <a:r>
              <a:rPr lang="en-GB" sz="28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RC Professionale</a:t>
            </a:r>
          </a:p>
        </p:txBody>
      </p:sp>
    </p:spTree>
    <p:extLst>
      <p:ext uri="{BB962C8B-B14F-4D97-AF65-F5344CB8AC3E}">
        <p14:creationId xmlns:p14="http://schemas.microsoft.com/office/powerpoint/2010/main" val="275509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 descr="Inarcassa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743" y="6242050"/>
            <a:ext cx="1747044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  </a:t>
            </a:r>
            <a:fld id="{7313CDFA-217C-4376-8EAC-BABF7713540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9" name="Rectangle 2"/>
          <p:cNvSpPr>
            <a:spLocks noGrp="1"/>
          </p:cNvSpPr>
          <p:nvPr>
            <p:ph type="body" idx="1"/>
          </p:nvPr>
        </p:nvSpPr>
        <p:spPr>
          <a:xfrm>
            <a:off x="692546" y="1876425"/>
            <a:ext cx="7225507" cy="762000"/>
          </a:xfrm>
        </p:spPr>
        <p:txBody>
          <a:bodyPr/>
          <a:lstStyle/>
          <a:p>
            <a:pPr lvl="1">
              <a:buClrTx/>
              <a:buSzPct val="100000"/>
              <a:buFont typeface="Wingdings" panose="05000000000000000000" pitchFamily="2" charset="2"/>
              <a:buChar char="§"/>
            </a:pPr>
            <a:r>
              <a:rPr lang="it-IT" sz="1400" b="0" dirty="0"/>
              <a:t>I premi sono modulati in base al </a:t>
            </a:r>
            <a:r>
              <a:rPr lang="it-IT" sz="1400" dirty="0"/>
              <a:t>fatturato</a:t>
            </a:r>
            <a:r>
              <a:rPr lang="it-IT" sz="1400" b="0" dirty="0"/>
              <a:t> </a:t>
            </a:r>
            <a:r>
              <a:rPr lang="it-IT" sz="1400" dirty="0"/>
              <a:t>dell’anno precedente</a:t>
            </a:r>
            <a:r>
              <a:rPr lang="it-IT" sz="1400" b="0" dirty="0"/>
              <a:t>. </a:t>
            </a:r>
            <a:endParaRPr lang="it-IT" sz="1400" b="0" dirty="0" smtClean="0"/>
          </a:p>
          <a:p>
            <a:pPr lvl="1">
              <a:buClrTx/>
              <a:buSzPct val="100000"/>
              <a:buFont typeface="Wingdings" panose="05000000000000000000" pitchFamily="2" charset="2"/>
              <a:buChar char="§"/>
            </a:pPr>
            <a:r>
              <a:rPr lang="it-IT" sz="1400" dirty="0" smtClean="0"/>
              <a:t>Non</a:t>
            </a:r>
            <a:r>
              <a:rPr lang="it-IT" sz="1400" b="0" dirty="0" smtClean="0"/>
              <a:t> </a:t>
            </a:r>
            <a:r>
              <a:rPr lang="it-IT" sz="1400" b="0" dirty="0"/>
              <a:t>è previsto un premio di regolazione.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09575" y="1200150"/>
            <a:ext cx="4057650" cy="590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pPr marL="361950" indent="-361950">
              <a:buFont typeface="Wingdings" panose="05000000000000000000" pitchFamily="2" charset="2"/>
              <a:buChar char="ü"/>
            </a:pPr>
            <a:r>
              <a:rPr lang="it-IT" sz="2800" b="1" u="none" dirty="0">
                <a:solidFill>
                  <a:srgbClr val="FF0000"/>
                </a:solidFill>
                <a:latin typeface="+mn-lt"/>
              </a:rPr>
              <a:t>Premi Vantaggiosi</a:t>
            </a:r>
          </a:p>
        </p:txBody>
      </p:sp>
      <p:grpSp>
        <p:nvGrpSpPr>
          <p:cNvPr id="4" name="Gruppo 3"/>
          <p:cNvGrpSpPr/>
          <p:nvPr/>
        </p:nvGrpSpPr>
        <p:grpSpPr>
          <a:xfrm>
            <a:off x="409575" y="3047999"/>
            <a:ext cx="8220076" cy="2257425"/>
            <a:chOff x="619124" y="3124200"/>
            <a:chExt cx="8220076" cy="2257425"/>
          </a:xfrm>
        </p:grpSpPr>
        <p:sp>
          <p:nvSpPr>
            <p:cNvPr id="3" name="Rettangolo 2"/>
            <p:cNvSpPr/>
            <p:nvPr/>
          </p:nvSpPr>
          <p:spPr bwMode="auto">
            <a:xfrm>
              <a:off x="619124" y="3124200"/>
              <a:ext cx="8220076" cy="2257425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52400" dist="38100" dir="5400000" sx="102000" sy="102000" algn="t" rotWithShape="0">
                <a:schemeClr val="tx1">
                  <a:alpha val="32000"/>
                </a:schemeClr>
              </a:outerShdw>
            </a:effectLst>
            <a:extLst/>
          </p:spPr>
          <p:txBody>
            <a:bodyPr vert="horz" wrap="square" lIns="45720" tIns="45720" rIns="4572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9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Rectangle 6"/>
            <p:cNvSpPr>
              <a:spLocks/>
            </p:cNvSpPr>
            <p:nvPr/>
          </p:nvSpPr>
          <p:spPr bwMode="auto">
            <a:xfrm>
              <a:off x="857250" y="3305175"/>
              <a:ext cx="7885111" cy="1990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FF0000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1588" lvl="1">
                <a:spcBef>
                  <a:spcPct val="20000"/>
                </a:spcBef>
                <a:buFont typeface="Arial" charset="0"/>
                <a:buNone/>
              </a:pPr>
              <a:r>
                <a:rPr lang="it-IT" sz="1400" u="none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È possibile </a:t>
              </a:r>
              <a:r>
                <a:rPr lang="it-IT" sz="1400" b="1" u="none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ridurre ulteriormente i premi </a:t>
              </a:r>
              <a:r>
                <a:rPr lang="it-IT" sz="1400" u="none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aumentando le franchigie </a:t>
              </a:r>
              <a:r>
                <a:rPr lang="it-IT" sz="1400" u="none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oppure </a:t>
              </a:r>
              <a:r>
                <a:rPr lang="it-IT" sz="1400" u="none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attivando una delle seguenti appendici</a:t>
              </a:r>
              <a:r>
                <a:rPr lang="it-IT" sz="1400" u="none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:</a:t>
              </a:r>
            </a:p>
            <a:p>
              <a:pPr marL="1588" lvl="1">
                <a:spcBef>
                  <a:spcPct val="20000"/>
                </a:spcBef>
                <a:buFont typeface="Arial" charset="0"/>
                <a:buNone/>
              </a:pPr>
              <a:endParaRPr lang="it-IT" sz="1400" u="none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endParaRPr>
            </a:p>
            <a:p>
              <a:pPr marL="400050" lvl="1" indent="-285750">
                <a:spcBef>
                  <a:spcPct val="70000"/>
                </a:spcBef>
                <a:buSzPct val="100000"/>
                <a:buFont typeface="Wingdings" panose="05000000000000000000" pitchFamily="2" charset="2"/>
                <a:buChar char="§"/>
              </a:pPr>
              <a:r>
                <a:rPr lang="it-IT" sz="1400" b="1" u="none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Appendice 2: </a:t>
              </a:r>
              <a:r>
                <a:rPr lang="it-IT" sz="1400" u="none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Riduzione </a:t>
              </a:r>
              <a:r>
                <a:rPr lang="it-IT" sz="1400" u="none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del 20% per chi non esegue attività relative a Grandi Opere (Ferrovie, Funivie, Gallerie, Dighe, Porti, Opere subacquee) </a:t>
              </a:r>
            </a:p>
            <a:p>
              <a:pPr marL="400050" lvl="1" indent="-285750">
                <a:spcBef>
                  <a:spcPct val="70000"/>
                </a:spcBef>
                <a:buSzPct val="100000"/>
                <a:buFont typeface="Wingdings" panose="05000000000000000000" pitchFamily="2" charset="2"/>
                <a:buChar char="§"/>
              </a:pPr>
              <a:r>
                <a:rPr lang="it-IT" sz="1400" b="1" u="none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Appendice 1:</a:t>
              </a:r>
              <a:r>
                <a:rPr lang="it-IT" sz="1400" u="none" dirty="0" smtClean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 Riduzione </a:t>
              </a:r>
              <a:r>
                <a:rPr lang="it-IT" sz="1400" u="none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lt"/>
                </a:rPr>
                <a:t>del 50% per coloro i quali intendono ridurre la portata delle garanzie  ampliando le esclusioni (da valutare con attenzione!)</a:t>
              </a:r>
            </a:p>
          </p:txBody>
        </p:sp>
      </p:grp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38123" y="200026"/>
            <a:ext cx="4352927" cy="590550"/>
          </a:xfrm>
        </p:spPr>
        <p:txBody>
          <a:bodyPr/>
          <a:lstStyle/>
          <a:p>
            <a:r>
              <a:rPr lang="en-GB" sz="2800" b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Polizza</a:t>
            </a:r>
            <a:r>
              <a:rPr lang="en-GB" sz="28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RC Professionale</a:t>
            </a:r>
          </a:p>
        </p:txBody>
      </p:sp>
    </p:spTree>
    <p:extLst>
      <p:ext uri="{BB962C8B-B14F-4D97-AF65-F5344CB8AC3E}">
        <p14:creationId xmlns:p14="http://schemas.microsoft.com/office/powerpoint/2010/main" val="8678566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 descr="Inarcassa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743" y="6245225"/>
            <a:ext cx="1747044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  </a:t>
            </a:r>
            <a:fld id="{7313CDFA-217C-4376-8EAC-BABF7713540E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4" name="Rectangle 7"/>
          <p:cNvSpPr>
            <a:spLocks/>
          </p:cNvSpPr>
          <p:nvPr/>
        </p:nvSpPr>
        <p:spPr bwMode="auto">
          <a:xfrm>
            <a:off x="2286794" y="1085850"/>
            <a:ext cx="4209256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90000"/>
              </a:lnSpc>
            </a:pPr>
            <a:r>
              <a:rPr lang="it-IT" sz="3200" b="1" dirty="0">
                <a:solidFill>
                  <a:schemeClr val="bg1"/>
                </a:solidFill>
              </a:rPr>
              <a:t>   </a:t>
            </a:r>
            <a:r>
              <a:rPr lang="it-IT" sz="3200" b="1" u="none" dirty="0">
                <a:solidFill>
                  <a:srgbClr val="025802"/>
                </a:solidFill>
              </a:rPr>
              <a:t>Quadrifoglio Verde</a:t>
            </a:r>
            <a:r>
              <a:rPr lang="it-IT" sz="3200" b="1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607469" y="2066928"/>
            <a:ext cx="3644900" cy="3603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r>
              <a:rPr lang="it-IT" sz="2000" b="1" dirty="0"/>
              <a:t>Tariffa speciale per i giovani</a:t>
            </a:r>
          </a:p>
        </p:txBody>
      </p:sp>
      <p:sp>
        <p:nvSpPr>
          <p:cNvPr id="7" name="Rectangle 2"/>
          <p:cNvSpPr>
            <a:spLocks noGrp="1"/>
          </p:cNvSpPr>
          <p:nvPr>
            <p:ph type="body" idx="1"/>
          </p:nvPr>
        </p:nvSpPr>
        <p:spPr>
          <a:xfrm>
            <a:off x="361950" y="2873375"/>
            <a:ext cx="8496300" cy="2755900"/>
          </a:xfrm>
        </p:spPr>
        <p:txBody>
          <a:bodyPr/>
          <a:lstStyle/>
          <a:p>
            <a:pPr lvl="1">
              <a:buClrTx/>
              <a:buSzPct val="100000"/>
              <a:buFont typeface="Wingdings" panose="05000000000000000000" pitchFamily="2" charset="2"/>
              <a:buChar char="§"/>
            </a:pPr>
            <a:r>
              <a:rPr lang="it-IT" sz="1600" b="0" kern="1200" dirty="0">
                <a:ea typeface="+mn-ea"/>
                <a:cs typeface="Arial" pitchFamily="34" charset="0"/>
              </a:rPr>
              <a:t>Per chi ha meno di 35 anni ed un fatturato inferiore a 50.000 Euro, è prevista la formula giovani, definita </a:t>
            </a:r>
            <a:r>
              <a:rPr lang="it-IT" sz="1600" b="0" kern="1200" dirty="0" smtClean="0">
                <a:ea typeface="+mn-ea"/>
                <a:cs typeface="Arial" pitchFamily="34" charset="0"/>
              </a:rPr>
              <a:t>«Quadrifoglio Verde».</a:t>
            </a:r>
            <a:endParaRPr lang="it-IT" sz="1600" b="0" kern="1200" dirty="0">
              <a:ea typeface="+mn-ea"/>
              <a:cs typeface="Arial" pitchFamily="34" charset="0"/>
            </a:endParaRPr>
          </a:p>
          <a:p>
            <a:pPr lvl="1">
              <a:buClrTx/>
              <a:buSzPct val="100000"/>
              <a:buFont typeface="Wingdings" panose="05000000000000000000" pitchFamily="2" charset="2"/>
              <a:buChar char="§"/>
            </a:pPr>
            <a:r>
              <a:rPr lang="it-IT" sz="1600" b="0" kern="1200" dirty="0">
                <a:ea typeface="+mn-ea"/>
                <a:cs typeface="Arial" pitchFamily="34" charset="0"/>
              </a:rPr>
              <a:t>Si tratta di una </a:t>
            </a:r>
            <a:r>
              <a:rPr lang="it-IT" sz="1600" kern="1200" dirty="0">
                <a:ea typeface="+mn-ea"/>
                <a:cs typeface="Arial" pitchFamily="34" charset="0"/>
              </a:rPr>
              <a:t>garanzia completa</a:t>
            </a:r>
            <a:r>
              <a:rPr lang="it-IT" sz="1600" b="0" kern="1200" dirty="0">
                <a:ea typeface="+mn-ea"/>
                <a:cs typeface="Arial" pitchFamily="34" charset="0"/>
              </a:rPr>
              <a:t>, con le seguenti caratteristiche:</a:t>
            </a:r>
          </a:p>
          <a:p>
            <a:pPr lvl="1">
              <a:buClr>
                <a:schemeClr val="bg1"/>
              </a:buClr>
              <a:buFont typeface="Wingdings" pitchFamily="2" charset="2"/>
              <a:buChar char="Ø"/>
            </a:pPr>
            <a:r>
              <a:rPr lang="it-IT" sz="1600" b="0" kern="1200" dirty="0">
                <a:ea typeface="+mn-ea"/>
                <a:cs typeface="Arial" pitchFamily="34" charset="0"/>
              </a:rPr>
              <a:t> massimale di 1.500.000 Euro;</a:t>
            </a:r>
          </a:p>
          <a:p>
            <a:pPr lvl="1">
              <a:buClr>
                <a:schemeClr val="bg1"/>
              </a:buClr>
              <a:buFont typeface="Wingdings" pitchFamily="2" charset="2"/>
              <a:buChar char="Ø"/>
            </a:pPr>
            <a:r>
              <a:rPr lang="it-IT" sz="1600" b="0" kern="1200" dirty="0">
                <a:ea typeface="+mn-ea"/>
                <a:cs typeface="Arial" pitchFamily="34" charset="0"/>
              </a:rPr>
              <a:t> franchigia di 2.500 Euro;</a:t>
            </a:r>
          </a:p>
          <a:p>
            <a:pPr lvl="1">
              <a:buClr>
                <a:schemeClr val="bg1"/>
              </a:buClr>
              <a:buFont typeface="Wingdings" pitchFamily="2" charset="2"/>
              <a:buChar char="Ø"/>
            </a:pPr>
            <a:r>
              <a:rPr lang="it-IT" sz="1600" b="0" kern="1200" dirty="0">
                <a:ea typeface="+mn-ea"/>
                <a:cs typeface="Arial" pitchFamily="34" charset="0"/>
              </a:rPr>
              <a:t> premio lordo annuale: 250 Euro.</a:t>
            </a:r>
          </a:p>
        </p:txBody>
      </p:sp>
      <p:pic>
        <p:nvPicPr>
          <p:cNvPr id="9" name="Picture 11" descr="ANd9GcRCuUJ5FjhAhcrVeOYKW6bruB6E1DZEtf1oR87nsGdQFLFNDZk6YHOr02z9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00" y="4130675"/>
            <a:ext cx="1157288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 bwMode="auto">
          <a:xfrm>
            <a:off x="2286794" y="1038225"/>
            <a:ext cx="4286250" cy="64770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dist="25400" dir="6000000" algn="t" rotWithShape="0">
              <a:srgbClr val="003300"/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9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8123" y="200026"/>
            <a:ext cx="4352927" cy="590550"/>
          </a:xfrm>
        </p:spPr>
        <p:txBody>
          <a:bodyPr/>
          <a:lstStyle/>
          <a:p>
            <a:r>
              <a:rPr lang="en-GB" sz="2800" b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Polizza</a:t>
            </a:r>
            <a:r>
              <a:rPr lang="en-GB" sz="28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RC Professionale</a:t>
            </a:r>
          </a:p>
        </p:txBody>
      </p:sp>
    </p:spTree>
    <p:extLst>
      <p:ext uri="{BB962C8B-B14F-4D97-AF65-F5344CB8AC3E}">
        <p14:creationId xmlns:p14="http://schemas.microsoft.com/office/powerpoint/2010/main" val="2374188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Inarcassa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743" y="6245225"/>
            <a:ext cx="1747044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  </a:t>
            </a:r>
            <a:fld id="{7313CDFA-217C-4376-8EAC-BABF7713540E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12749" y="1235072"/>
            <a:ext cx="5784850" cy="4587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pPr marL="361950" indent="-361950">
              <a:buFont typeface="Wingdings" panose="05000000000000000000" pitchFamily="2" charset="2"/>
              <a:buChar char="ü"/>
            </a:pPr>
            <a:r>
              <a:rPr lang="it-IT" sz="2800" b="1" u="none" dirty="0">
                <a:solidFill>
                  <a:srgbClr val="FF0000"/>
                </a:solidFill>
                <a:latin typeface="+mn-lt"/>
              </a:rPr>
              <a:t>Attivazione / rinnovo - via Web</a:t>
            </a:r>
          </a:p>
        </p:txBody>
      </p:sp>
      <p:sp>
        <p:nvSpPr>
          <p:cNvPr id="11" name="Rectangle 2"/>
          <p:cNvSpPr>
            <a:spLocks noGrp="1"/>
          </p:cNvSpPr>
          <p:nvPr>
            <p:ph type="body" idx="1"/>
          </p:nvPr>
        </p:nvSpPr>
        <p:spPr>
          <a:xfrm>
            <a:off x="647700" y="1970088"/>
            <a:ext cx="7937499" cy="1220787"/>
          </a:xfrm>
        </p:spPr>
        <p:txBody>
          <a:bodyPr/>
          <a:lstStyle/>
          <a:p>
            <a:pPr marL="228600" lvl="1">
              <a:buClrTx/>
              <a:buSzPct val="100000"/>
              <a:buFont typeface="Wingdings" panose="05000000000000000000" pitchFamily="2" charset="2"/>
              <a:buChar char="§"/>
            </a:pPr>
            <a:r>
              <a:rPr lang="it-IT" sz="1400" b="0" kern="1200" dirty="0">
                <a:ea typeface="+mn-ea"/>
                <a:cs typeface="Arial" pitchFamily="34" charset="0"/>
              </a:rPr>
              <a:t>Gestione totalmente on-line, con emissione immediata della polizza presso l’Assicurato e possibilità di pagamento con bonifico e carta di credito.</a:t>
            </a:r>
          </a:p>
          <a:p>
            <a:pPr marL="228600" lvl="1">
              <a:buClrTx/>
              <a:buSzPct val="100000"/>
              <a:buFont typeface="Wingdings" panose="05000000000000000000" pitchFamily="2" charset="2"/>
              <a:buChar char="§"/>
            </a:pPr>
            <a:r>
              <a:rPr lang="it-IT" sz="1400" b="0" kern="1200" dirty="0">
                <a:ea typeface="+mn-ea"/>
                <a:cs typeface="Arial" pitchFamily="34" charset="0"/>
              </a:rPr>
              <a:t>L’accesso alla Convenzione avviene attraverso Inarcassa On Line:  una volta registrati è sufficiente </a:t>
            </a:r>
            <a:r>
              <a:rPr lang="it-IT" sz="1400" b="0" kern="1200" dirty="0" err="1">
                <a:ea typeface="+mn-ea"/>
                <a:cs typeface="Arial" pitchFamily="34" charset="0"/>
              </a:rPr>
              <a:t>clickare</a:t>
            </a:r>
            <a:r>
              <a:rPr lang="it-IT" sz="1400" b="0" kern="1200" dirty="0">
                <a:ea typeface="+mn-ea"/>
                <a:cs typeface="Arial" pitchFamily="34" charset="0"/>
              </a:rPr>
              <a:t> su Polizza RC.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12749" y="3598865"/>
            <a:ext cx="3455194" cy="3579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it-IT" sz="2800" b="1" u="none" dirty="0">
                <a:solidFill>
                  <a:srgbClr val="FF0000"/>
                </a:solidFill>
                <a:latin typeface="+mn-lt"/>
              </a:rPr>
              <a:t>Offerta</a:t>
            </a:r>
            <a:r>
              <a:rPr lang="it-IT" sz="2000" b="1" u="none" dirty="0"/>
              <a:t> </a:t>
            </a:r>
            <a:r>
              <a:rPr lang="it-IT" sz="2800" b="1" u="none" dirty="0">
                <a:solidFill>
                  <a:srgbClr val="FF0000"/>
                </a:solidFill>
                <a:latin typeface="+mn-lt"/>
              </a:rPr>
              <a:t>completa</a:t>
            </a:r>
          </a:p>
        </p:txBody>
      </p:sp>
      <p:sp>
        <p:nvSpPr>
          <p:cNvPr id="13" name="Rectangle 5"/>
          <p:cNvSpPr>
            <a:spLocks/>
          </p:cNvSpPr>
          <p:nvPr/>
        </p:nvSpPr>
        <p:spPr bwMode="auto">
          <a:xfrm>
            <a:off x="488949" y="4092577"/>
            <a:ext cx="8172450" cy="171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114300" lvl="1">
              <a:spcBef>
                <a:spcPct val="70000"/>
              </a:spcBef>
              <a:buClr>
                <a:schemeClr val="accent2"/>
              </a:buClr>
              <a:buSzPct val="85000"/>
            </a:pPr>
            <a:r>
              <a:rPr lang="it-IT" sz="1400" u="none" dirty="0">
                <a:latin typeface="+mn-lt"/>
              </a:rPr>
              <a:t>Sono inoltre attivabili le specifiche coperture:</a:t>
            </a:r>
          </a:p>
          <a:p>
            <a:pPr marL="447675" lvl="1" indent="-180975">
              <a:spcBef>
                <a:spcPct val="70000"/>
              </a:spcBef>
              <a:buSzPct val="100000"/>
              <a:buFont typeface="Wingdings" panose="05000000000000000000" pitchFamily="2" charset="2"/>
              <a:buChar char="§"/>
            </a:pPr>
            <a:r>
              <a:rPr lang="it-IT" sz="1400" b="1" u="none" dirty="0">
                <a:latin typeface="+mn-lt"/>
              </a:rPr>
              <a:t>Tutela Legale </a:t>
            </a:r>
          </a:p>
          <a:p>
            <a:pPr marL="447675" lvl="1" indent="-180975">
              <a:spcBef>
                <a:spcPct val="70000"/>
              </a:spcBef>
              <a:buSzPct val="100000"/>
              <a:buFont typeface="Wingdings" panose="05000000000000000000" pitchFamily="2" charset="2"/>
              <a:buChar char="§"/>
            </a:pPr>
            <a:r>
              <a:rPr lang="it-IT" sz="1400" b="1" u="none" dirty="0">
                <a:latin typeface="+mn-lt"/>
              </a:rPr>
              <a:t>Progettista Esterno </a:t>
            </a:r>
            <a:r>
              <a:rPr lang="it-IT" sz="1400" u="none" dirty="0">
                <a:latin typeface="+mn-lt"/>
              </a:rPr>
              <a:t>( art.90-111 </a:t>
            </a:r>
            <a:r>
              <a:rPr lang="it-IT" sz="1400" u="none" dirty="0" err="1">
                <a:latin typeface="+mn-lt"/>
              </a:rPr>
              <a:t>D.Lgs</a:t>
            </a:r>
            <a:r>
              <a:rPr lang="it-IT" sz="1400" u="none" dirty="0">
                <a:latin typeface="+mn-lt"/>
              </a:rPr>
              <a:t> 163/2006 e art.269 D.P.R. 207/2010)</a:t>
            </a:r>
          </a:p>
          <a:p>
            <a:pPr marL="447675" lvl="1" indent="-180975">
              <a:spcBef>
                <a:spcPct val="70000"/>
              </a:spcBef>
              <a:buSzPct val="100000"/>
              <a:buFont typeface="Wingdings" panose="05000000000000000000" pitchFamily="2" charset="2"/>
              <a:buChar char="§"/>
            </a:pPr>
            <a:r>
              <a:rPr lang="it-IT" sz="1400" b="1" u="none" dirty="0">
                <a:latin typeface="+mn-lt"/>
              </a:rPr>
              <a:t>Verificatore Esterno </a:t>
            </a:r>
            <a:r>
              <a:rPr lang="it-IT" sz="1400" u="none" dirty="0">
                <a:latin typeface="+mn-lt"/>
              </a:rPr>
              <a:t>(art. 112 </a:t>
            </a:r>
            <a:r>
              <a:rPr lang="it-IT" sz="1400" u="none" dirty="0" err="1">
                <a:latin typeface="+mn-lt"/>
              </a:rPr>
              <a:t>D.Lgs</a:t>
            </a:r>
            <a:r>
              <a:rPr lang="it-IT" sz="1400" u="none" dirty="0">
                <a:latin typeface="+mn-lt"/>
              </a:rPr>
              <a:t> 163/2006 e art 57 D.P.R. 207/2010) 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38123" y="200026"/>
            <a:ext cx="4352927" cy="590550"/>
          </a:xfrm>
        </p:spPr>
        <p:txBody>
          <a:bodyPr/>
          <a:lstStyle/>
          <a:p>
            <a:r>
              <a:rPr lang="en-GB" sz="2800" b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Polizza</a:t>
            </a:r>
            <a:r>
              <a:rPr lang="en-GB" sz="28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RC Professionale</a:t>
            </a:r>
          </a:p>
        </p:txBody>
      </p:sp>
    </p:spTree>
    <p:extLst>
      <p:ext uri="{BB962C8B-B14F-4D97-AF65-F5344CB8AC3E}">
        <p14:creationId xmlns:p14="http://schemas.microsoft.com/office/powerpoint/2010/main" val="38262899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logo" descr="Inarcassa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743" y="6245225"/>
            <a:ext cx="1747044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  </a:t>
            </a:r>
            <a:fld id="{7313CDFA-217C-4376-8EAC-BABF7713540E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325438" y="1141420"/>
            <a:ext cx="4275137" cy="4222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lIns="54000" tIns="54000" rIns="54000" bIns="54000" anchor="ctr"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it-IT" sz="2800" b="1" u="none" dirty="0">
                <a:solidFill>
                  <a:srgbClr val="FF0000"/>
                </a:solidFill>
                <a:latin typeface="+mn-lt"/>
              </a:rPr>
              <a:t>Principali Esclusioni</a:t>
            </a:r>
          </a:p>
        </p:txBody>
      </p:sp>
      <p:sp>
        <p:nvSpPr>
          <p:cNvPr id="10" name="Rectangle 5"/>
          <p:cNvSpPr>
            <a:spLocks/>
          </p:cNvSpPr>
          <p:nvPr/>
        </p:nvSpPr>
        <p:spPr bwMode="auto">
          <a:xfrm>
            <a:off x="544512" y="2016123"/>
            <a:ext cx="7915275" cy="306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0000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71475" marR="0" lvl="1" indent="-28575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it-IT" sz="1600" b="1" u="none" kern="0" dirty="0" smtClean="0">
                <a:solidFill>
                  <a:srgbClr val="132647"/>
                </a:solidFill>
                <a:latin typeface="+mn-lt"/>
              </a:rPr>
              <a:t>Dolo dell’assicurato</a:t>
            </a:r>
          </a:p>
          <a:p>
            <a:pPr marL="287338" marR="0" lvl="1" indent="-28575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it-IT" sz="1600" b="1" i="0" u="none" strike="noStrike" kern="0" cap="none" spc="0" normalizeH="0" baseline="0" noProof="0" dirty="0" smtClean="0">
              <a:ln>
                <a:noFill/>
              </a:ln>
              <a:solidFill>
                <a:srgbClr val="132647"/>
              </a:solidFill>
              <a:effectLst/>
              <a:uLnTx/>
              <a:uFillTx/>
              <a:latin typeface="+mn-lt"/>
            </a:endParaRPr>
          </a:p>
          <a:p>
            <a:pPr marL="371475" marR="0" lvl="1" indent="-28575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it-IT" sz="1600" b="1" u="none" kern="0" dirty="0" smtClean="0">
                <a:solidFill>
                  <a:srgbClr val="132647"/>
                </a:solidFill>
                <a:latin typeface="+mn-lt"/>
              </a:rPr>
              <a:t>RC costruttore ed RC prodotti</a:t>
            </a:r>
          </a:p>
          <a:p>
            <a:pPr marL="287338" marR="0" lvl="1" indent="-28575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it-IT" sz="1600" b="1" u="none" kern="0" dirty="0" smtClean="0">
              <a:solidFill>
                <a:srgbClr val="132647"/>
              </a:solidFill>
              <a:latin typeface="+mn-lt"/>
            </a:endParaRPr>
          </a:p>
          <a:p>
            <a:pPr marL="371475" marR="0" lvl="1" indent="-28575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it-IT" sz="1600" b="1" u="none" kern="0" dirty="0" smtClean="0">
                <a:solidFill>
                  <a:srgbClr val="132647"/>
                </a:solidFill>
                <a:latin typeface="+mn-lt"/>
              </a:rPr>
              <a:t>Sanzioni dirette contro l’assicurato (sono comprese le sanzioni indirette)</a:t>
            </a:r>
          </a:p>
          <a:p>
            <a:pPr marL="287338" marR="0" lvl="1" indent="-28575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it-IT" sz="1600" b="1" i="0" u="none" strike="noStrike" kern="0" cap="none" spc="0" normalizeH="0" baseline="0" noProof="0" dirty="0" smtClean="0">
              <a:ln>
                <a:noFill/>
              </a:ln>
              <a:solidFill>
                <a:srgbClr val="132647"/>
              </a:solidFill>
              <a:effectLst/>
              <a:uLnTx/>
              <a:uFillTx/>
              <a:latin typeface="+mn-lt"/>
            </a:endParaRPr>
          </a:p>
          <a:p>
            <a:pPr marL="371475" marR="0" lvl="1" indent="-28575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it-IT" sz="1600" b="1" u="none" kern="0" dirty="0" smtClean="0">
                <a:solidFill>
                  <a:srgbClr val="132647"/>
                </a:solidFill>
                <a:latin typeface="+mn-lt"/>
              </a:rPr>
              <a:t>Inquinamento graduale (è compreso l’inquinamento accidentale)</a:t>
            </a:r>
          </a:p>
          <a:p>
            <a:pPr marL="287338" marR="0" lvl="1" indent="-28575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it-IT" sz="1600" b="1" i="0" u="none" strike="noStrike" kern="0" cap="none" spc="0" normalizeH="0" baseline="0" noProof="0" dirty="0" smtClean="0">
              <a:ln>
                <a:noFill/>
              </a:ln>
              <a:solidFill>
                <a:srgbClr val="132647"/>
              </a:solidFill>
              <a:effectLst/>
              <a:uLnTx/>
              <a:uFillTx/>
              <a:latin typeface="+mn-lt"/>
            </a:endParaRPr>
          </a:p>
          <a:p>
            <a:pPr marL="371475" marR="0" lvl="1" indent="-28575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it-IT" sz="1600" b="1" u="none" kern="0" dirty="0" smtClean="0">
                <a:solidFill>
                  <a:srgbClr val="132647"/>
                </a:solidFill>
                <a:latin typeface="+mn-lt"/>
              </a:rPr>
              <a:t>Amianto e muffa Tossica</a:t>
            </a:r>
            <a:endParaRPr kumimoji="0" lang="it-IT" sz="1600" b="1" i="0" u="none" strike="noStrike" kern="0" cap="none" spc="0" normalizeH="0" baseline="0" noProof="0" dirty="0" smtClean="0">
              <a:ln>
                <a:noFill/>
              </a:ln>
              <a:solidFill>
                <a:srgbClr val="132647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8123" y="200026"/>
            <a:ext cx="4352927" cy="590550"/>
          </a:xfrm>
        </p:spPr>
        <p:txBody>
          <a:bodyPr/>
          <a:lstStyle/>
          <a:p>
            <a:r>
              <a:rPr lang="en-GB" sz="2800" b="1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Polizza</a:t>
            </a:r>
            <a:r>
              <a:rPr lang="en-GB" sz="28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RC Professionale</a:t>
            </a:r>
          </a:p>
        </p:txBody>
      </p:sp>
    </p:spTree>
    <p:extLst>
      <p:ext uri="{BB962C8B-B14F-4D97-AF65-F5344CB8AC3E}">
        <p14:creationId xmlns:p14="http://schemas.microsoft.com/office/powerpoint/2010/main" val="8229323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ditional Rebate Presentation">
  <a:themeElements>
    <a:clrScheme name="Grey Blue template">
      <a:dk1>
        <a:srgbClr val="132647"/>
      </a:dk1>
      <a:lt1>
        <a:srgbClr val="FFFFFF"/>
      </a:lt1>
      <a:dk2>
        <a:srgbClr val="F3DC99"/>
      </a:dk2>
      <a:lt2>
        <a:srgbClr val="717D91"/>
      </a:lt2>
      <a:accent1>
        <a:srgbClr val="A1A8B5"/>
      </a:accent1>
      <a:accent2>
        <a:srgbClr val="C7BEBB"/>
      </a:accent2>
      <a:accent3>
        <a:srgbClr val="F0F0FA"/>
      </a:accent3>
      <a:accent4>
        <a:srgbClr val="0E1F3B"/>
      </a:accent4>
      <a:accent5>
        <a:srgbClr val="CDD1D7"/>
      </a:accent5>
      <a:accent6>
        <a:srgbClr val="B4ACA9"/>
      </a:accent6>
      <a:hlink>
        <a:srgbClr val="9FB8E5"/>
      </a:hlink>
      <a:folHlink>
        <a:srgbClr val="F9EECC"/>
      </a:folHlink>
    </a:clrScheme>
    <a:fontScheme name="14_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45720" tIns="45720" rIns="4572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9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45720" tIns="45720" rIns="4572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9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4_Custom Design 1">
        <a:dk1>
          <a:srgbClr val="132647"/>
        </a:dk1>
        <a:lt1>
          <a:srgbClr val="FFFFFF"/>
        </a:lt1>
        <a:dk2>
          <a:srgbClr val="C40811"/>
        </a:dk2>
        <a:lt2>
          <a:srgbClr val="9FB8E5"/>
        </a:lt2>
        <a:accent1>
          <a:srgbClr val="E7B933"/>
        </a:accent1>
        <a:accent2>
          <a:srgbClr val="42516C"/>
        </a:accent2>
        <a:accent3>
          <a:srgbClr val="FFFFFF"/>
        </a:accent3>
        <a:accent4>
          <a:srgbClr val="0E1F3B"/>
        </a:accent4>
        <a:accent5>
          <a:srgbClr val="F1D9AD"/>
        </a:accent5>
        <a:accent6>
          <a:srgbClr val="3B4961"/>
        </a:accent6>
        <a:hlink>
          <a:srgbClr val="C7BEB6"/>
        </a:hlink>
        <a:folHlink>
          <a:srgbClr val="4F8B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Custom Design 2">
        <a:dk1>
          <a:srgbClr val="132647"/>
        </a:dk1>
        <a:lt1>
          <a:srgbClr val="FFFFFF"/>
        </a:lt1>
        <a:dk2>
          <a:srgbClr val="F3DC99"/>
        </a:dk2>
        <a:lt2>
          <a:srgbClr val="717D91"/>
        </a:lt2>
        <a:accent1>
          <a:srgbClr val="A1A8B5"/>
        </a:accent1>
        <a:accent2>
          <a:srgbClr val="C7BEBB"/>
        </a:accent2>
        <a:accent3>
          <a:srgbClr val="FFFFFF"/>
        </a:accent3>
        <a:accent4>
          <a:srgbClr val="0E1F3B"/>
        </a:accent4>
        <a:accent5>
          <a:srgbClr val="CDD1D7"/>
        </a:accent5>
        <a:accent6>
          <a:srgbClr val="B4ACA9"/>
        </a:accent6>
        <a:hlink>
          <a:srgbClr val="42516C"/>
        </a:hlink>
        <a:folHlink>
          <a:srgbClr val="F9EE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Custom Design 3">
        <a:dk1>
          <a:srgbClr val="132647"/>
        </a:dk1>
        <a:lt1>
          <a:srgbClr val="FFFFFF"/>
        </a:lt1>
        <a:dk2>
          <a:srgbClr val="F3DC99"/>
        </a:dk2>
        <a:lt2>
          <a:srgbClr val="717D91"/>
        </a:lt2>
        <a:accent1>
          <a:srgbClr val="A1A8B5"/>
        </a:accent1>
        <a:accent2>
          <a:srgbClr val="C7BEBB"/>
        </a:accent2>
        <a:accent3>
          <a:srgbClr val="FFFFFF"/>
        </a:accent3>
        <a:accent4>
          <a:srgbClr val="0E1F3B"/>
        </a:accent4>
        <a:accent5>
          <a:srgbClr val="CDD1D7"/>
        </a:accent5>
        <a:accent6>
          <a:srgbClr val="B4ACA9"/>
        </a:accent6>
        <a:hlink>
          <a:srgbClr val="9FB8E5"/>
        </a:hlink>
        <a:folHlink>
          <a:srgbClr val="F9EE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Willis Standard Design">
  <a:themeElements>
    <a:clrScheme name="Willis Standard Design 1">
      <a:dk1>
        <a:srgbClr val="7F7263"/>
      </a:dk1>
      <a:lt1>
        <a:srgbClr val="FFFFFF"/>
      </a:lt1>
      <a:dk2>
        <a:srgbClr val="132647"/>
      </a:dk2>
      <a:lt2>
        <a:srgbClr val="C7BEB6"/>
      </a:lt2>
      <a:accent1>
        <a:srgbClr val="E1A800"/>
      </a:accent1>
      <a:accent2>
        <a:srgbClr val="42516C"/>
      </a:accent2>
      <a:accent3>
        <a:srgbClr val="AAACB1"/>
      </a:accent3>
      <a:accent4>
        <a:srgbClr val="DADADA"/>
      </a:accent4>
      <a:accent5>
        <a:srgbClr val="EED1AA"/>
      </a:accent5>
      <a:accent6>
        <a:srgbClr val="3B4961"/>
      </a:accent6>
      <a:hlink>
        <a:srgbClr val="8C060C"/>
      </a:hlink>
      <a:folHlink>
        <a:srgbClr val="D45121"/>
      </a:folHlink>
    </a:clrScheme>
    <a:fontScheme name="Willis Standard Design">
      <a:majorFont>
        <a:latin typeface="Arial Black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54000" tIns="54000" rIns="54000" bIns="540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Arial" pitchFamily="-110" charset="0"/>
            <a:cs typeface="Arial" pitchFamily="-11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54000" tIns="54000" rIns="54000" bIns="540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Arial" pitchFamily="-110" charset="0"/>
            <a:cs typeface="Arial" pitchFamily="-110" charset="0"/>
          </a:defRPr>
        </a:defPPr>
      </a:lstStyle>
    </a:lnDef>
  </a:objectDefaults>
  <a:extraClrSchemeLst>
    <a:extraClrScheme>
      <a:clrScheme name="Willis Standard Design 1">
        <a:dk1>
          <a:srgbClr val="7F7263"/>
        </a:dk1>
        <a:lt1>
          <a:srgbClr val="FFFFFF"/>
        </a:lt1>
        <a:dk2>
          <a:srgbClr val="132647"/>
        </a:dk2>
        <a:lt2>
          <a:srgbClr val="C7BEB6"/>
        </a:lt2>
        <a:accent1>
          <a:srgbClr val="E1A800"/>
        </a:accent1>
        <a:accent2>
          <a:srgbClr val="42516C"/>
        </a:accent2>
        <a:accent3>
          <a:srgbClr val="AAACB1"/>
        </a:accent3>
        <a:accent4>
          <a:srgbClr val="DADADA"/>
        </a:accent4>
        <a:accent5>
          <a:srgbClr val="EED1AA"/>
        </a:accent5>
        <a:accent6>
          <a:srgbClr val="3B4961"/>
        </a:accent6>
        <a:hlink>
          <a:srgbClr val="8C060C"/>
        </a:hlink>
        <a:folHlink>
          <a:srgbClr val="D4512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onditional Rebate Presentation">
  <a:themeElements>
    <a:clrScheme name="Grey Blue template">
      <a:dk1>
        <a:srgbClr val="132647"/>
      </a:dk1>
      <a:lt1>
        <a:srgbClr val="FFFFFF"/>
      </a:lt1>
      <a:dk2>
        <a:srgbClr val="F3DC99"/>
      </a:dk2>
      <a:lt2>
        <a:srgbClr val="717D91"/>
      </a:lt2>
      <a:accent1>
        <a:srgbClr val="A1A8B5"/>
      </a:accent1>
      <a:accent2>
        <a:srgbClr val="C7BEBB"/>
      </a:accent2>
      <a:accent3>
        <a:srgbClr val="F0F0FA"/>
      </a:accent3>
      <a:accent4>
        <a:srgbClr val="0E1F3B"/>
      </a:accent4>
      <a:accent5>
        <a:srgbClr val="CDD1D7"/>
      </a:accent5>
      <a:accent6>
        <a:srgbClr val="B4ACA9"/>
      </a:accent6>
      <a:hlink>
        <a:srgbClr val="9FB8E5"/>
      </a:hlink>
      <a:folHlink>
        <a:srgbClr val="F9EECC"/>
      </a:folHlink>
    </a:clrScheme>
    <a:fontScheme name="14_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45720" tIns="45720" rIns="4572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9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45720" tIns="45720" rIns="4572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9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4_Custom Design 1">
        <a:dk1>
          <a:srgbClr val="132647"/>
        </a:dk1>
        <a:lt1>
          <a:srgbClr val="FFFFFF"/>
        </a:lt1>
        <a:dk2>
          <a:srgbClr val="C40811"/>
        </a:dk2>
        <a:lt2>
          <a:srgbClr val="9FB8E5"/>
        </a:lt2>
        <a:accent1>
          <a:srgbClr val="E7B933"/>
        </a:accent1>
        <a:accent2>
          <a:srgbClr val="42516C"/>
        </a:accent2>
        <a:accent3>
          <a:srgbClr val="FFFFFF"/>
        </a:accent3>
        <a:accent4>
          <a:srgbClr val="0E1F3B"/>
        </a:accent4>
        <a:accent5>
          <a:srgbClr val="F1D9AD"/>
        </a:accent5>
        <a:accent6>
          <a:srgbClr val="3B4961"/>
        </a:accent6>
        <a:hlink>
          <a:srgbClr val="C7BEB6"/>
        </a:hlink>
        <a:folHlink>
          <a:srgbClr val="4F8B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Custom Design 2">
        <a:dk1>
          <a:srgbClr val="132647"/>
        </a:dk1>
        <a:lt1>
          <a:srgbClr val="FFFFFF"/>
        </a:lt1>
        <a:dk2>
          <a:srgbClr val="F3DC99"/>
        </a:dk2>
        <a:lt2>
          <a:srgbClr val="717D91"/>
        </a:lt2>
        <a:accent1>
          <a:srgbClr val="A1A8B5"/>
        </a:accent1>
        <a:accent2>
          <a:srgbClr val="C7BEBB"/>
        </a:accent2>
        <a:accent3>
          <a:srgbClr val="FFFFFF"/>
        </a:accent3>
        <a:accent4>
          <a:srgbClr val="0E1F3B"/>
        </a:accent4>
        <a:accent5>
          <a:srgbClr val="CDD1D7"/>
        </a:accent5>
        <a:accent6>
          <a:srgbClr val="B4ACA9"/>
        </a:accent6>
        <a:hlink>
          <a:srgbClr val="42516C"/>
        </a:hlink>
        <a:folHlink>
          <a:srgbClr val="F9EE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Custom Design 3">
        <a:dk1>
          <a:srgbClr val="132647"/>
        </a:dk1>
        <a:lt1>
          <a:srgbClr val="FFFFFF"/>
        </a:lt1>
        <a:dk2>
          <a:srgbClr val="F3DC99"/>
        </a:dk2>
        <a:lt2>
          <a:srgbClr val="717D91"/>
        </a:lt2>
        <a:accent1>
          <a:srgbClr val="A1A8B5"/>
        </a:accent1>
        <a:accent2>
          <a:srgbClr val="C7BEBB"/>
        </a:accent2>
        <a:accent3>
          <a:srgbClr val="FFFFFF"/>
        </a:accent3>
        <a:accent4>
          <a:srgbClr val="0E1F3B"/>
        </a:accent4>
        <a:accent5>
          <a:srgbClr val="CDD1D7"/>
        </a:accent5>
        <a:accent6>
          <a:srgbClr val="B4ACA9"/>
        </a:accent6>
        <a:hlink>
          <a:srgbClr val="9FB8E5"/>
        </a:hlink>
        <a:folHlink>
          <a:srgbClr val="F9EE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2647</TotalTime>
  <Words>871</Words>
  <Application>Microsoft Office PowerPoint</Application>
  <PresentationFormat>Presentazione su schermo (4:3)</PresentationFormat>
  <Paragraphs>111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Titoli diapositive</vt:lpstr>
      </vt:variant>
      <vt:variant>
        <vt:i4>12</vt:i4>
      </vt:variant>
    </vt:vector>
  </HeadingPairs>
  <TitlesOfParts>
    <vt:vector size="15" baseType="lpstr">
      <vt:lpstr>Conditional Rebate Presentation</vt:lpstr>
      <vt:lpstr>Willis Standard Design</vt:lpstr>
      <vt:lpstr>1_Conditional Rebate Presentation</vt:lpstr>
      <vt:lpstr>Presentazione standard di PowerPoint</vt:lpstr>
      <vt:lpstr>Polizza RC Professionale</vt:lpstr>
      <vt:lpstr>Polizza RC Professionale</vt:lpstr>
      <vt:lpstr>Polizza RC Professionale</vt:lpstr>
      <vt:lpstr>Polizza RC Professionale</vt:lpstr>
      <vt:lpstr>Polizza RC Professionale</vt:lpstr>
      <vt:lpstr>Polizza RC Professionale</vt:lpstr>
      <vt:lpstr>Polizza RC Professionale</vt:lpstr>
      <vt:lpstr>Polizza RC Professionale</vt:lpstr>
      <vt:lpstr>Polizza RC Professionale</vt:lpstr>
      <vt:lpstr>Polizza RC Professionale</vt:lpstr>
      <vt:lpstr>Polizza RC Professionale</vt:lpstr>
    </vt:vector>
  </TitlesOfParts>
  <Company>Willis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Conditional REbate INsurance</dc:title>
  <dc:creator>austwickj</dc:creator>
  <cp:lastModifiedBy>Giletta, Andrea</cp:lastModifiedBy>
  <cp:revision>276</cp:revision>
  <cp:lastPrinted>2014-04-15T12:47:35Z</cp:lastPrinted>
  <dcterms:created xsi:type="dcterms:W3CDTF">2013-11-14T09:34:35Z</dcterms:created>
  <dcterms:modified xsi:type="dcterms:W3CDTF">2014-09-05T15:07:09Z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610113224</vt:i4>
  </property>
  <property fmtid="{D5CDD505-2E9C-101B-9397-08002B2CF9AE}" pid="4" name="_EmailSubject">
    <vt:lpwstr>Seminario assicurazione - Savona, 18 settembre</vt:lpwstr>
  </property>
  <property fmtid="{D5CDD505-2E9C-101B-9397-08002B2CF9AE}" pid="5" name="_AuthorEmail">
    <vt:lpwstr>gilettaa@willis.com</vt:lpwstr>
  </property>
  <property fmtid="{D5CDD505-2E9C-101B-9397-08002B2CF9AE}" pid="6" name="_AuthorEmailDisplayName">
    <vt:lpwstr>Giletta, Andrea</vt:lpwstr>
  </property>
  <property fmtid="{D5CDD505-2E9C-101B-9397-08002B2CF9AE}" pid="7" name="_PreviousAdHocReviewCycleID">
    <vt:i4>1973389155</vt:i4>
  </property>
</Properties>
</file>