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sldIdLst>
    <p:sldId id="256" r:id="rId2"/>
    <p:sldId id="257" r:id="rId3"/>
    <p:sldId id="258" r:id="rId4"/>
    <p:sldId id="259" r:id="rId5"/>
    <p:sldId id="260" r:id="rId6"/>
    <p:sldId id="261" r:id="rId7"/>
    <p:sldId id="285" r:id="rId8"/>
    <p:sldId id="286" r:id="rId9"/>
    <p:sldId id="263" r:id="rId10"/>
    <p:sldId id="264" r:id="rId11"/>
    <p:sldId id="265" r:id="rId12"/>
    <p:sldId id="266" r:id="rId13"/>
    <p:sldId id="288" r:id="rId14"/>
    <p:sldId id="287"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53" d="100"/>
          <a:sy n="53" d="100"/>
        </p:scale>
        <p:origin x="-1098"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0CAE8F1-EC26-4709-9C9E-7E38D3E58052}" type="datetimeFigureOut">
              <a:rPr lang="it-IT" smtClean="0"/>
              <a:t>13/11/2014</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D543DAC-454F-46BD-8C52-64470C0F8AD2}" type="slidenum">
              <a:rPr lang="it-IT" smtClean="0"/>
              <a:t>‹N›</a:t>
            </a:fld>
            <a:endParaRPr lang="it-IT"/>
          </a:p>
        </p:txBody>
      </p:sp>
    </p:spTree>
    <p:extLst>
      <p:ext uri="{BB962C8B-B14F-4D97-AF65-F5344CB8AC3E}">
        <p14:creationId xmlns:p14="http://schemas.microsoft.com/office/powerpoint/2010/main" val="21270103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CD543DAC-454F-46BD-8C52-64470C0F8AD2}" type="slidenum">
              <a:rPr lang="it-IT" smtClean="0"/>
              <a:t>17</a:t>
            </a:fld>
            <a:endParaRPr lang="it-IT"/>
          </a:p>
        </p:txBody>
      </p:sp>
    </p:spTree>
    <p:extLst>
      <p:ext uri="{BB962C8B-B14F-4D97-AF65-F5344CB8AC3E}">
        <p14:creationId xmlns:p14="http://schemas.microsoft.com/office/powerpoint/2010/main" val="2860979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CD543DAC-454F-46BD-8C52-64470C0F8AD2}" type="slidenum">
              <a:rPr lang="it-IT" smtClean="0"/>
              <a:t>21</a:t>
            </a:fld>
            <a:endParaRPr lang="it-IT"/>
          </a:p>
        </p:txBody>
      </p:sp>
    </p:spTree>
    <p:extLst>
      <p:ext uri="{BB962C8B-B14F-4D97-AF65-F5344CB8AC3E}">
        <p14:creationId xmlns:p14="http://schemas.microsoft.com/office/powerpoint/2010/main" val="19050113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D03A2F36-B1C4-49E1-A8F2-9A2E241EF9E9}" type="datetimeFigureOut">
              <a:rPr lang="it-IT" smtClean="0"/>
              <a:t>13/11/2014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E2FEFA9-1BB5-46A5-AABE-5C47EDC1A259}" type="slidenum">
              <a:rPr lang="it-IT" smtClean="0"/>
              <a:t>‹N›</a:t>
            </a:fld>
            <a:endParaRPr lang="it-IT"/>
          </a:p>
        </p:txBody>
      </p:sp>
    </p:spTree>
    <p:extLst>
      <p:ext uri="{BB962C8B-B14F-4D97-AF65-F5344CB8AC3E}">
        <p14:creationId xmlns:p14="http://schemas.microsoft.com/office/powerpoint/2010/main" val="30685379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03A2F36-B1C4-49E1-A8F2-9A2E241EF9E9}" type="datetimeFigureOut">
              <a:rPr lang="it-IT" smtClean="0"/>
              <a:t>13/11/2014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E2FEFA9-1BB5-46A5-AABE-5C47EDC1A259}" type="slidenum">
              <a:rPr lang="it-IT" smtClean="0"/>
              <a:t>‹N›</a:t>
            </a:fld>
            <a:endParaRPr lang="it-IT"/>
          </a:p>
        </p:txBody>
      </p:sp>
    </p:spTree>
    <p:extLst>
      <p:ext uri="{BB962C8B-B14F-4D97-AF65-F5344CB8AC3E}">
        <p14:creationId xmlns:p14="http://schemas.microsoft.com/office/powerpoint/2010/main" val="1891794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03A2F36-B1C4-49E1-A8F2-9A2E241EF9E9}" type="datetimeFigureOut">
              <a:rPr lang="it-IT" smtClean="0"/>
              <a:t>13/11/2014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E2FEFA9-1BB5-46A5-AABE-5C47EDC1A259}" type="slidenum">
              <a:rPr lang="it-IT" smtClean="0"/>
              <a:t>‹N›</a:t>
            </a:fld>
            <a:endParaRPr lang="it-IT"/>
          </a:p>
        </p:txBody>
      </p:sp>
    </p:spTree>
    <p:extLst>
      <p:ext uri="{BB962C8B-B14F-4D97-AF65-F5344CB8AC3E}">
        <p14:creationId xmlns:p14="http://schemas.microsoft.com/office/powerpoint/2010/main" val="37823087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03A2F36-B1C4-49E1-A8F2-9A2E241EF9E9}" type="datetimeFigureOut">
              <a:rPr lang="it-IT" smtClean="0"/>
              <a:t>13/11/2014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E2FEFA9-1BB5-46A5-AABE-5C47EDC1A259}" type="slidenum">
              <a:rPr lang="it-IT" smtClean="0"/>
              <a:t>‹N›</a:t>
            </a:fld>
            <a:endParaRPr lang="it-IT"/>
          </a:p>
        </p:txBody>
      </p:sp>
    </p:spTree>
    <p:extLst>
      <p:ext uri="{BB962C8B-B14F-4D97-AF65-F5344CB8AC3E}">
        <p14:creationId xmlns:p14="http://schemas.microsoft.com/office/powerpoint/2010/main" val="29703716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D03A2F36-B1C4-49E1-A8F2-9A2E241EF9E9}" type="datetimeFigureOut">
              <a:rPr lang="it-IT" smtClean="0"/>
              <a:t>13/11/2014</a:t>
            </a:fld>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3E2FEFA9-1BB5-46A5-AABE-5C47EDC1A259}" type="slidenum">
              <a:rPr lang="it-IT" smtClean="0"/>
              <a:t>‹N›</a:t>
            </a:fld>
            <a:endParaRPr lang="it-IT"/>
          </a:p>
        </p:txBody>
      </p:sp>
    </p:spTree>
    <p:extLst>
      <p:ext uri="{BB962C8B-B14F-4D97-AF65-F5344CB8AC3E}">
        <p14:creationId xmlns:p14="http://schemas.microsoft.com/office/powerpoint/2010/main" val="37170087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D03A2F36-B1C4-49E1-A8F2-9A2E241EF9E9}" type="datetimeFigureOut">
              <a:rPr lang="it-IT" smtClean="0"/>
              <a:t>13/11/2014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E2FEFA9-1BB5-46A5-AABE-5C47EDC1A259}" type="slidenum">
              <a:rPr lang="it-IT" smtClean="0"/>
              <a:t>‹N›</a:t>
            </a:fld>
            <a:endParaRPr lang="it-IT"/>
          </a:p>
        </p:txBody>
      </p:sp>
    </p:spTree>
    <p:extLst>
      <p:ext uri="{BB962C8B-B14F-4D97-AF65-F5344CB8AC3E}">
        <p14:creationId xmlns:p14="http://schemas.microsoft.com/office/powerpoint/2010/main" val="16840809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D03A2F36-B1C4-49E1-A8F2-9A2E241EF9E9}" type="datetimeFigureOut">
              <a:rPr lang="it-IT" smtClean="0"/>
              <a:t>13/11/2014</a:t>
            </a:fld>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3E2FEFA9-1BB5-46A5-AABE-5C47EDC1A259}" type="slidenum">
              <a:rPr lang="it-IT" smtClean="0"/>
              <a:t>‹N›</a:t>
            </a:fld>
            <a:endParaRPr lang="it-IT"/>
          </a:p>
        </p:txBody>
      </p:sp>
    </p:spTree>
    <p:extLst>
      <p:ext uri="{BB962C8B-B14F-4D97-AF65-F5344CB8AC3E}">
        <p14:creationId xmlns:p14="http://schemas.microsoft.com/office/powerpoint/2010/main" val="3052507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D03A2F36-B1C4-49E1-A8F2-9A2E241EF9E9}" type="datetimeFigureOut">
              <a:rPr lang="it-IT" smtClean="0"/>
              <a:t>13/11/2014</a:t>
            </a:fld>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3E2FEFA9-1BB5-46A5-AABE-5C47EDC1A259}" type="slidenum">
              <a:rPr lang="it-IT" smtClean="0"/>
              <a:t>‹N›</a:t>
            </a:fld>
            <a:endParaRPr lang="it-IT"/>
          </a:p>
        </p:txBody>
      </p:sp>
    </p:spTree>
    <p:extLst>
      <p:ext uri="{BB962C8B-B14F-4D97-AF65-F5344CB8AC3E}">
        <p14:creationId xmlns:p14="http://schemas.microsoft.com/office/powerpoint/2010/main" val="36619130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D03A2F36-B1C4-49E1-A8F2-9A2E241EF9E9}" type="datetimeFigureOut">
              <a:rPr lang="it-IT" smtClean="0"/>
              <a:t>13/11/2014</a:t>
            </a:fld>
            <a:endParaRPr lang="it-IT"/>
          </a:p>
        </p:txBody>
      </p:sp>
      <p:sp>
        <p:nvSpPr>
          <p:cNvPr id="3" name="Segnaposto piè di pagina 2"/>
          <p:cNvSpPr>
            <a:spLocks noGrp="1"/>
          </p:cNvSpPr>
          <p:nvPr>
            <p:ph type="ftr" sz="quarter" idx="11"/>
          </p:nvPr>
        </p:nvSpPr>
        <p:spPr/>
        <p:txBody>
          <a:bodyPr/>
          <a:lstStyle/>
          <a:p>
            <a:endParaRPr lang="it-IT"/>
          </a:p>
        </p:txBody>
      </p:sp>
      <p:sp>
        <p:nvSpPr>
          <p:cNvPr id="4" name="Segnaposto numero diapositiva 3"/>
          <p:cNvSpPr>
            <a:spLocks noGrp="1"/>
          </p:cNvSpPr>
          <p:nvPr>
            <p:ph type="sldNum" sz="quarter" idx="12"/>
          </p:nvPr>
        </p:nvSpPr>
        <p:spPr/>
        <p:txBody>
          <a:bodyPr/>
          <a:lstStyle/>
          <a:p>
            <a:fld id="{3E2FEFA9-1BB5-46A5-AABE-5C47EDC1A259}" type="slidenum">
              <a:rPr lang="it-IT" smtClean="0"/>
              <a:t>‹N›</a:t>
            </a:fld>
            <a:endParaRPr lang="it-IT"/>
          </a:p>
        </p:txBody>
      </p:sp>
    </p:spTree>
    <p:extLst>
      <p:ext uri="{BB962C8B-B14F-4D97-AF65-F5344CB8AC3E}">
        <p14:creationId xmlns:p14="http://schemas.microsoft.com/office/powerpoint/2010/main" val="494139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03A2F36-B1C4-49E1-A8F2-9A2E241EF9E9}" type="datetimeFigureOut">
              <a:rPr lang="it-IT" smtClean="0"/>
              <a:t>13/11/2014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E2FEFA9-1BB5-46A5-AABE-5C47EDC1A259}" type="slidenum">
              <a:rPr lang="it-IT" smtClean="0"/>
              <a:t>‹N›</a:t>
            </a:fld>
            <a:endParaRPr lang="it-IT"/>
          </a:p>
        </p:txBody>
      </p:sp>
    </p:spTree>
    <p:extLst>
      <p:ext uri="{BB962C8B-B14F-4D97-AF65-F5344CB8AC3E}">
        <p14:creationId xmlns:p14="http://schemas.microsoft.com/office/powerpoint/2010/main" val="37971334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D03A2F36-B1C4-49E1-A8F2-9A2E241EF9E9}" type="datetimeFigureOut">
              <a:rPr lang="it-IT" smtClean="0"/>
              <a:t>13/11/2014</a:t>
            </a:fld>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3E2FEFA9-1BB5-46A5-AABE-5C47EDC1A259}" type="slidenum">
              <a:rPr lang="it-IT" smtClean="0"/>
              <a:t>‹N›</a:t>
            </a:fld>
            <a:endParaRPr lang="it-IT"/>
          </a:p>
        </p:txBody>
      </p:sp>
    </p:spTree>
    <p:extLst>
      <p:ext uri="{BB962C8B-B14F-4D97-AF65-F5344CB8AC3E}">
        <p14:creationId xmlns:p14="http://schemas.microsoft.com/office/powerpoint/2010/main" val="20731830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03A2F36-B1C4-49E1-A8F2-9A2E241EF9E9}" type="datetimeFigureOut">
              <a:rPr lang="it-IT" smtClean="0"/>
              <a:t>13/11/2014</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E2FEFA9-1BB5-46A5-AABE-5C47EDC1A259}" type="slidenum">
              <a:rPr lang="it-IT" smtClean="0"/>
              <a:t>‹N›</a:t>
            </a:fld>
            <a:endParaRPr lang="it-IT"/>
          </a:p>
        </p:txBody>
      </p:sp>
    </p:spTree>
    <p:extLst>
      <p:ext uri="{BB962C8B-B14F-4D97-AF65-F5344CB8AC3E}">
        <p14:creationId xmlns:p14="http://schemas.microsoft.com/office/powerpoint/2010/main" val="8650501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hyperlink" Target="http://it.wikipedia.org/wiki/Diritto_processuale_civile" TargetMode="External"/><Relationship Id="rId3" Type="http://schemas.openxmlformats.org/officeDocument/2006/relationships/hyperlink" Target="http://it.wikipedia.org/wiki/Diritto_costituzionale" TargetMode="External"/><Relationship Id="rId7" Type="http://schemas.openxmlformats.org/officeDocument/2006/relationships/hyperlink" Target="http://it.wikipedia.org/wiki/Diritto_commerciale" TargetMode="External"/><Relationship Id="rId2" Type="http://schemas.openxmlformats.org/officeDocument/2006/relationships/hyperlink" Target="http://it.wikipedia.org/wiki/Diritto_del_lavoro" TargetMode="External"/><Relationship Id="rId1" Type="http://schemas.openxmlformats.org/officeDocument/2006/relationships/slideLayout" Target="../slideLayouts/slideLayout2.xml"/><Relationship Id="rId6" Type="http://schemas.openxmlformats.org/officeDocument/2006/relationships/hyperlink" Target="http://it.wikipedia.org/wiki/Diritto_penale" TargetMode="External"/><Relationship Id="rId5" Type="http://schemas.openxmlformats.org/officeDocument/2006/relationships/hyperlink" Target="http://it.wikipedia.org/wiki/Diritto_comunitario" TargetMode="External"/><Relationship Id="rId10" Type="http://schemas.openxmlformats.org/officeDocument/2006/relationships/hyperlink" Target="http://it.wikipedia.org/wiki/Statistica" TargetMode="External"/><Relationship Id="rId4" Type="http://schemas.openxmlformats.org/officeDocument/2006/relationships/hyperlink" Target="http://it.wikipedia.org/wiki/Diritto_civile" TargetMode="External"/><Relationship Id="rId9" Type="http://schemas.openxmlformats.org/officeDocument/2006/relationships/hyperlink" Target="http://it.wikipedia.org/wiki/Procedura_penale"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hyperlink" Target="mailto:DPL-Savona@lavoro.gov.it" TargetMode="Externa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it.wikipedia.org/wiki/Arresto"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it.wikipedia.org/wiki/Azione_penale" TargetMode="External"/><Relationship Id="rId4" Type="http://schemas.openxmlformats.org/officeDocument/2006/relationships/hyperlink" Target="http://it.wikipedia.org/wiki/Oblazione" TargetMode="External"/></Relationships>
</file>

<file path=ppt/slides/_rels/slide22.xml.rels><?xml version="1.0" encoding="UTF-8" standalone="yes"?>
<Relationships xmlns="http://schemas.openxmlformats.org/package/2006/relationships"><Relationship Id="rId2" Type="http://schemas.openxmlformats.org/officeDocument/2006/relationships/hyperlink" Target="http://it.wikipedia.org/wiki/INPS" TargetMode="Externa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hyperlink" Target="http://it.wikipedia.org/wiki/Ispettore_del_lavoro#cite_note-6" TargetMode="Externa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hyperlink" Target="http://it.wikipedia.org/wiki/Agenzia_delle_entrate"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764705"/>
            <a:ext cx="7772400" cy="2835746"/>
          </a:xfrm>
        </p:spPr>
        <p:txBody>
          <a:bodyPr>
            <a:normAutofit fontScale="90000"/>
          </a:bodyPr>
          <a:lstStyle/>
          <a:p>
            <a:r>
              <a:rPr lang="it-IT" dirty="0" smtClean="0">
                <a:latin typeface="Arial Black" panose="020B0A04020102020204" pitchFamily="34" charset="0"/>
              </a:rPr>
              <a:t>MINISTERO DEL LAVORO e DELLE POLITICHE SOCIALI</a:t>
            </a:r>
            <a:br>
              <a:rPr lang="it-IT" dirty="0" smtClean="0">
                <a:latin typeface="Arial Black" panose="020B0A04020102020204" pitchFamily="34" charset="0"/>
              </a:rPr>
            </a:br>
            <a:r>
              <a:rPr lang="it-IT" sz="4000" dirty="0" smtClean="0"/>
              <a:t>DIREZIONE TERRITORIALE DEL LAVORO</a:t>
            </a:r>
            <a:endParaRPr lang="it-IT" sz="4000" dirty="0"/>
          </a:p>
        </p:txBody>
      </p:sp>
      <p:sp>
        <p:nvSpPr>
          <p:cNvPr id="3" name="Sottotitolo 2"/>
          <p:cNvSpPr>
            <a:spLocks noGrp="1"/>
          </p:cNvSpPr>
          <p:nvPr>
            <p:ph type="subTitle" idx="1"/>
          </p:nvPr>
        </p:nvSpPr>
        <p:spPr/>
        <p:txBody>
          <a:bodyPr/>
          <a:lstStyle/>
          <a:p>
            <a:r>
              <a:rPr lang="it-IT" dirty="0" smtClean="0"/>
              <a:t>Piazza Martiri della Libertà, 9</a:t>
            </a:r>
          </a:p>
          <a:p>
            <a:r>
              <a:rPr lang="it-IT" dirty="0" smtClean="0"/>
              <a:t>17100   SAVONA</a:t>
            </a:r>
            <a:endParaRPr lang="it-IT" dirty="0"/>
          </a:p>
        </p:txBody>
      </p:sp>
    </p:spTree>
    <p:extLst>
      <p:ext uri="{BB962C8B-B14F-4D97-AF65-F5344CB8AC3E}">
        <p14:creationId xmlns:p14="http://schemas.microsoft.com/office/powerpoint/2010/main" val="4011174236"/>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Storia</a:t>
            </a:r>
            <a:endParaRPr lang="it-IT" dirty="0"/>
          </a:p>
        </p:txBody>
      </p:sp>
      <p:sp>
        <p:nvSpPr>
          <p:cNvPr id="3" name="Segnaposto contenuto 2"/>
          <p:cNvSpPr>
            <a:spLocks noGrp="1"/>
          </p:cNvSpPr>
          <p:nvPr>
            <p:ph idx="1"/>
          </p:nvPr>
        </p:nvSpPr>
        <p:spPr/>
        <p:txBody>
          <a:bodyPr>
            <a:normAutofit fontScale="92500"/>
          </a:bodyPr>
          <a:lstStyle/>
          <a:p>
            <a:r>
              <a:rPr lang="it-IT" dirty="0"/>
              <a:t>Inoltre, presso le direzioni opera il </a:t>
            </a:r>
            <a:r>
              <a:rPr lang="it-IT" i="1" dirty="0"/>
              <a:t>Nucleo Tutela del Lavoro</a:t>
            </a:r>
            <a:r>
              <a:rPr lang="it-IT" dirty="0"/>
              <a:t> </a:t>
            </a:r>
            <a:r>
              <a:rPr lang="it-IT" dirty="0" smtClean="0"/>
              <a:t>(NIL) del  Comando Carabinieri per la tutela del lavoro dell’ Arma dei Carabinieri, </a:t>
            </a:r>
            <a:r>
              <a:rPr lang="it-IT" dirty="0"/>
              <a:t>con le stesse funzioni degli ispettori del lavoro. A loro, però, è preclusa l'esperimento della </a:t>
            </a:r>
            <a:r>
              <a:rPr lang="it-IT" dirty="0" smtClean="0"/>
              <a:t>conciliazione monocratica ex </a:t>
            </a:r>
            <a:r>
              <a:rPr lang="it-IT" dirty="0"/>
              <a:t>art. 11 d. </a:t>
            </a:r>
            <a:r>
              <a:rPr lang="it-IT" dirty="0" err="1"/>
              <a:t>lgs</a:t>
            </a:r>
            <a:r>
              <a:rPr lang="it-IT" dirty="0"/>
              <a:t>. </a:t>
            </a:r>
            <a:r>
              <a:rPr lang="it-IT" dirty="0" smtClean="0"/>
              <a:t>124/2004.</a:t>
            </a:r>
          </a:p>
          <a:p>
            <a:r>
              <a:rPr lang="it-IT" dirty="0" smtClean="0"/>
              <a:t> </a:t>
            </a:r>
            <a:r>
              <a:rPr lang="it-IT" dirty="0"/>
              <a:t>Dipendono </a:t>
            </a:r>
            <a:r>
              <a:rPr lang="it-IT" dirty="0" smtClean="0"/>
              <a:t>formalmente e gerarchicamente dall’ Arma, </a:t>
            </a:r>
            <a:r>
              <a:rPr lang="it-IT" dirty="0"/>
              <a:t>ma funzionalmente dal Direttore della Direzione territoriale del lavoro.</a:t>
            </a:r>
          </a:p>
        </p:txBody>
      </p:sp>
    </p:spTree>
    <p:extLst>
      <p:ext uri="{BB962C8B-B14F-4D97-AF65-F5344CB8AC3E}">
        <p14:creationId xmlns:p14="http://schemas.microsoft.com/office/powerpoint/2010/main" val="286396493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Accesso</a:t>
            </a:r>
            <a:endParaRPr lang="it-IT" dirty="0"/>
          </a:p>
        </p:txBody>
      </p:sp>
      <p:sp>
        <p:nvSpPr>
          <p:cNvPr id="3" name="Segnaposto contenuto 2"/>
          <p:cNvSpPr>
            <a:spLocks noGrp="1"/>
          </p:cNvSpPr>
          <p:nvPr>
            <p:ph idx="1"/>
          </p:nvPr>
        </p:nvSpPr>
        <p:spPr/>
        <p:txBody>
          <a:bodyPr>
            <a:normAutofit fontScale="85000" lnSpcReduction="20000"/>
          </a:bodyPr>
          <a:lstStyle/>
          <a:p>
            <a:r>
              <a:rPr lang="it-IT" dirty="0"/>
              <a:t>L'accesso alla carriera di Ispettore avviene per </a:t>
            </a:r>
            <a:r>
              <a:rPr lang="it-IT" dirty="0" smtClean="0"/>
              <a:t>concorso  </a:t>
            </a:r>
            <a:r>
              <a:rPr lang="it-IT" dirty="0"/>
              <a:t>pubblico, pubblicato sulla  </a:t>
            </a:r>
            <a:r>
              <a:rPr lang="it-IT" dirty="0" smtClean="0"/>
              <a:t>Gazzetta Ufficiale della Repubblica Italiana. </a:t>
            </a:r>
            <a:r>
              <a:rPr lang="it-IT" dirty="0"/>
              <a:t>Le competenze e l'inquadramento sono regolate dal </a:t>
            </a:r>
            <a:r>
              <a:rPr lang="it-IT" dirty="0" smtClean="0"/>
              <a:t>CCNL </a:t>
            </a:r>
            <a:r>
              <a:rPr lang="it-IT" dirty="0"/>
              <a:t>comparto </a:t>
            </a:r>
            <a:r>
              <a:rPr lang="it-IT" i="1" dirty="0"/>
              <a:t>Ministeri</a:t>
            </a:r>
            <a:r>
              <a:rPr lang="it-IT" dirty="0"/>
              <a:t>.</a:t>
            </a:r>
          </a:p>
          <a:p>
            <a:r>
              <a:rPr lang="it-IT" dirty="0"/>
              <a:t>Sono previste il </a:t>
            </a:r>
            <a:r>
              <a:rPr lang="it-IT" dirty="0" smtClean="0"/>
              <a:t>superamento </a:t>
            </a:r>
            <a:r>
              <a:rPr lang="it-IT" dirty="0"/>
              <a:t>di alcune prove e la conoscenza di alcune materia giuridiche quali </a:t>
            </a:r>
            <a:r>
              <a:rPr lang="it-IT" dirty="0">
                <a:hlinkClick r:id="rId2" tooltip="Diritto del lavoro"/>
              </a:rPr>
              <a:t>diritto del lavoro</a:t>
            </a:r>
            <a:r>
              <a:rPr lang="it-IT" dirty="0"/>
              <a:t>, </a:t>
            </a:r>
            <a:r>
              <a:rPr lang="it-IT" dirty="0">
                <a:hlinkClick r:id="rId3" tooltip="Diritto costituzionale"/>
              </a:rPr>
              <a:t>diritto costituzionale</a:t>
            </a:r>
            <a:r>
              <a:rPr lang="it-IT" dirty="0"/>
              <a:t>, </a:t>
            </a:r>
            <a:r>
              <a:rPr lang="it-IT" dirty="0">
                <a:hlinkClick r:id="rId4" tooltip="Diritto civile"/>
              </a:rPr>
              <a:t>diritto civile</a:t>
            </a:r>
            <a:r>
              <a:rPr lang="it-IT" dirty="0"/>
              <a:t>, </a:t>
            </a:r>
            <a:r>
              <a:rPr lang="it-IT" dirty="0">
                <a:hlinkClick r:id="rId5" tooltip="Diritto comunitario"/>
              </a:rPr>
              <a:t>diritto comunitario</a:t>
            </a:r>
            <a:r>
              <a:rPr lang="it-IT" dirty="0"/>
              <a:t>, </a:t>
            </a:r>
            <a:r>
              <a:rPr lang="it-IT" dirty="0">
                <a:hlinkClick r:id="rId6" tooltip="Diritto penale"/>
              </a:rPr>
              <a:t>diritto penale</a:t>
            </a:r>
            <a:r>
              <a:rPr lang="it-IT" dirty="0"/>
              <a:t>, </a:t>
            </a:r>
            <a:r>
              <a:rPr lang="it-IT" dirty="0">
                <a:hlinkClick r:id="rId7" tooltip="Diritto commerciale"/>
              </a:rPr>
              <a:t>diritto commerciale</a:t>
            </a:r>
            <a:r>
              <a:rPr lang="it-IT" dirty="0"/>
              <a:t>, </a:t>
            </a:r>
            <a:r>
              <a:rPr lang="it-IT" dirty="0">
                <a:hlinkClick r:id="rId8" tooltip="Diritto processuale civile"/>
              </a:rPr>
              <a:t>diritto processuale civile</a:t>
            </a:r>
            <a:r>
              <a:rPr lang="it-IT" dirty="0"/>
              <a:t>, </a:t>
            </a:r>
            <a:r>
              <a:rPr lang="it-IT" dirty="0">
                <a:hlinkClick r:id="rId9" tooltip="Procedura penale"/>
              </a:rPr>
              <a:t>procedura penale</a:t>
            </a:r>
            <a:r>
              <a:rPr lang="it-IT" dirty="0"/>
              <a:t>, elementi di </a:t>
            </a:r>
            <a:r>
              <a:rPr lang="it-IT" dirty="0">
                <a:hlinkClick r:id="rId10" tooltip="Statistica"/>
              </a:rPr>
              <a:t>statistica</a:t>
            </a:r>
            <a:r>
              <a:rPr lang="it-IT" dirty="0"/>
              <a:t>, ed ulteriori requisiti eventualmente richiesti dalla legge. Le prove sono: due prove scritte aventi ad oggetto le prime 4 materie e una orale su tutte.</a:t>
            </a:r>
          </a:p>
          <a:p>
            <a:endParaRPr lang="it-IT" dirty="0"/>
          </a:p>
        </p:txBody>
      </p:sp>
    </p:spTree>
    <p:extLst>
      <p:ext uri="{BB962C8B-B14F-4D97-AF65-F5344CB8AC3E}">
        <p14:creationId xmlns:p14="http://schemas.microsoft.com/office/powerpoint/2010/main" val="76434530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539552" y="1556792"/>
            <a:ext cx="8229600" cy="4525963"/>
          </a:xfrm>
        </p:spPr>
        <p:txBody>
          <a:bodyPr>
            <a:normAutofit/>
          </a:bodyPr>
          <a:lstStyle/>
          <a:p>
            <a:endParaRPr lang="it-IT" sz="1800" dirty="0"/>
          </a:p>
          <a:p>
            <a:pPr marL="0" indent="0">
              <a:buNone/>
            </a:pPr>
            <a:r>
              <a:rPr lang="it-IT" sz="1800" b="1" dirty="0" smtClean="0">
                <a:solidFill>
                  <a:srgbClr val="FF0000"/>
                </a:solidFill>
              </a:rPr>
              <a:t>DECRETO </a:t>
            </a:r>
            <a:r>
              <a:rPr lang="it-IT" sz="1800" b="1" dirty="0">
                <a:solidFill>
                  <a:srgbClr val="FF0000"/>
                </a:solidFill>
              </a:rPr>
              <a:t>DEL PRESIDENTE DEL CONSIGLIO </a:t>
            </a:r>
            <a:r>
              <a:rPr lang="it-IT" sz="1800" b="1" dirty="0" smtClean="0">
                <a:solidFill>
                  <a:srgbClr val="FF0000"/>
                </a:solidFill>
              </a:rPr>
              <a:t>DEI MINISTRI </a:t>
            </a:r>
            <a:r>
              <a:rPr lang="it-IT" sz="1800" b="1" dirty="0">
                <a:solidFill>
                  <a:srgbClr val="FF0000"/>
                </a:solidFill>
              </a:rPr>
              <a:t>14 febbraio 2014, n. 121</a:t>
            </a:r>
            <a:r>
              <a:rPr lang="it-IT" sz="1800" dirty="0"/>
              <a:t>.</a:t>
            </a:r>
          </a:p>
          <a:p>
            <a:r>
              <a:rPr lang="it-IT" sz="1800" b="1" dirty="0"/>
              <a:t>Regolamento di organizzazione del </a:t>
            </a:r>
            <a:r>
              <a:rPr lang="it-IT" sz="1800" b="1" dirty="0" smtClean="0"/>
              <a:t>Ministero  del </a:t>
            </a:r>
            <a:r>
              <a:rPr lang="it-IT" sz="1800" b="1" dirty="0"/>
              <a:t>lavoro e delle politiche sociali, a </a:t>
            </a:r>
            <a:r>
              <a:rPr lang="it-IT" sz="1800" b="1" dirty="0" smtClean="0"/>
              <a:t>norma dell’articolo </a:t>
            </a:r>
            <a:r>
              <a:rPr lang="it-IT" sz="1800" b="1" dirty="0"/>
              <a:t>2, comma 10-ter, del </a:t>
            </a:r>
            <a:r>
              <a:rPr lang="it-IT" sz="1800" b="1" dirty="0" smtClean="0"/>
              <a:t>decreto-legge 6 </a:t>
            </a:r>
            <a:r>
              <a:rPr lang="it-IT" sz="1800" b="1" dirty="0"/>
              <a:t>luglio 2012, n. 95, convertito, con </a:t>
            </a:r>
            <a:r>
              <a:rPr lang="it-IT" sz="1800" b="1" dirty="0" smtClean="0"/>
              <a:t>modificazioni, dalla </a:t>
            </a:r>
            <a:r>
              <a:rPr lang="it-IT" sz="1800" b="1" dirty="0"/>
              <a:t>legge 7 agosto 2012, n. 135, </a:t>
            </a:r>
            <a:r>
              <a:rPr lang="it-IT" sz="1800" b="1" dirty="0" smtClean="0"/>
              <a:t>modificato </a:t>
            </a:r>
            <a:r>
              <a:rPr lang="it-IT" sz="1800" b="1" dirty="0"/>
              <a:t>dall’articolo 2, comma 7, del </a:t>
            </a:r>
            <a:r>
              <a:rPr lang="it-IT" sz="1800" b="1" dirty="0" smtClean="0"/>
              <a:t>decreto-legge 31 </a:t>
            </a:r>
            <a:r>
              <a:rPr lang="it-IT" sz="1800" b="1" dirty="0"/>
              <a:t>agosto 2013, n. 101, convertito, con </a:t>
            </a:r>
            <a:r>
              <a:rPr lang="it-IT" sz="1800" b="1" dirty="0" smtClean="0"/>
              <a:t>modificazioni,  dalla </a:t>
            </a:r>
            <a:r>
              <a:rPr lang="it-IT" sz="1800" b="1" dirty="0"/>
              <a:t>legge 30 ottobre 2013, n. 125, </a:t>
            </a:r>
            <a:r>
              <a:rPr lang="it-IT" sz="1800" b="1" dirty="0" smtClean="0"/>
              <a:t>come modificato </a:t>
            </a:r>
            <a:r>
              <a:rPr lang="it-IT" sz="1800" b="1" dirty="0"/>
              <a:t>dall’articolo 1, comma 6, del </a:t>
            </a:r>
            <a:r>
              <a:rPr lang="it-IT" sz="1800" b="1" dirty="0" smtClean="0"/>
              <a:t>decreto legge 30 </a:t>
            </a:r>
            <a:r>
              <a:rPr lang="it-IT" sz="1800" b="1" dirty="0"/>
              <a:t>dicembre 2013, n. 150”. </a:t>
            </a:r>
            <a:r>
              <a:rPr lang="it-IT" sz="1800" b="1" dirty="0" smtClean="0"/>
              <a:t>    </a:t>
            </a:r>
          </a:p>
          <a:p>
            <a:pPr marL="0" indent="0" algn="ctr">
              <a:buNone/>
            </a:pPr>
            <a:r>
              <a:rPr lang="it-IT" sz="1800" b="1" dirty="0" smtClean="0"/>
              <a:t>(pubblicato su G.U. n° 196 del 25/08/2014)</a:t>
            </a:r>
          </a:p>
          <a:p>
            <a:pPr marL="0" indent="0" algn="ctr">
              <a:buNone/>
            </a:pPr>
            <a:endParaRPr lang="it-IT" sz="1800" b="1" dirty="0"/>
          </a:p>
          <a:p>
            <a:pPr marL="0" indent="0">
              <a:buNone/>
            </a:pPr>
            <a:r>
              <a:rPr lang="it-IT" sz="1800" b="1" dirty="0"/>
              <a:t> </a:t>
            </a:r>
            <a:r>
              <a:rPr lang="it-IT" sz="1800" b="1" dirty="0" smtClean="0"/>
              <a:t> </a:t>
            </a:r>
            <a:r>
              <a:rPr lang="it-IT" sz="1400" b="1" dirty="0" smtClean="0">
                <a:latin typeface="Arial Black" panose="020B0A04020102020204" pitchFamily="34" charset="0"/>
                <a:cs typeface="Aharoni" panose="02010803020104030203" pitchFamily="2" charset="-79"/>
              </a:rPr>
              <a:t>Art. 14 : Articolazione Territoriale del Ministero del lavoro e delle P.S.</a:t>
            </a:r>
          </a:p>
          <a:p>
            <a:r>
              <a:rPr lang="it-IT" sz="1400" b="1" dirty="0" smtClean="0">
                <a:latin typeface="Arial Black" panose="020B0A04020102020204" pitchFamily="34" charset="0"/>
                <a:cs typeface="Aharoni" panose="02010803020104030203" pitchFamily="2" charset="-79"/>
              </a:rPr>
              <a:t> n° 4   Direzioni Interregionali del Lavoro (DIL Milano – Venezia – Roma – Napoli)</a:t>
            </a:r>
          </a:p>
          <a:p>
            <a:r>
              <a:rPr lang="it-IT" sz="1400" b="1" dirty="0" smtClean="0">
                <a:latin typeface="Arial Black" panose="020B0A04020102020204" pitchFamily="34" charset="0"/>
                <a:cs typeface="Aharoni" panose="02010803020104030203" pitchFamily="2" charset="-79"/>
              </a:rPr>
              <a:t> n° 81 Direzioni territoriali del Lavor</a:t>
            </a:r>
            <a:r>
              <a:rPr lang="it-IT" sz="1600" b="1" dirty="0" smtClean="0">
                <a:latin typeface="Arial Black" panose="020B0A04020102020204" pitchFamily="34" charset="0"/>
                <a:cs typeface="Aharoni" panose="02010803020104030203" pitchFamily="2" charset="-79"/>
              </a:rPr>
              <a:t>o</a:t>
            </a:r>
          </a:p>
          <a:p>
            <a:endParaRPr lang="it-IT" sz="1800" b="1" dirty="0"/>
          </a:p>
          <a:p>
            <a:endParaRPr lang="it-IT" sz="1800" b="1" dirty="0" smtClean="0"/>
          </a:p>
          <a:p>
            <a:endParaRPr lang="it-IT" sz="1800" dirty="0"/>
          </a:p>
        </p:txBody>
      </p:sp>
      <p:sp>
        <p:nvSpPr>
          <p:cNvPr id="2" name="Titolo 1"/>
          <p:cNvSpPr>
            <a:spLocks noGrp="1"/>
          </p:cNvSpPr>
          <p:nvPr>
            <p:ph type="title"/>
          </p:nvPr>
        </p:nvSpPr>
        <p:spPr/>
        <p:txBody>
          <a:bodyPr/>
          <a:lstStyle/>
          <a:p>
            <a:r>
              <a:rPr lang="it-IT" dirty="0" smtClean="0"/>
              <a:t>Attuale</a:t>
            </a:r>
            <a:endParaRPr lang="it-IT" dirty="0"/>
          </a:p>
        </p:txBody>
      </p:sp>
    </p:spTree>
    <p:extLst>
      <p:ext uri="{BB962C8B-B14F-4D97-AF65-F5344CB8AC3E}">
        <p14:creationId xmlns:p14="http://schemas.microsoft.com/office/powerpoint/2010/main" val="79003700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Competenze</a:t>
            </a:r>
            <a:endParaRPr lang="it-IT" dirty="0"/>
          </a:p>
        </p:txBody>
      </p:sp>
      <p:sp>
        <p:nvSpPr>
          <p:cNvPr id="3" name="Segnaposto contenuto 2"/>
          <p:cNvSpPr>
            <a:spLocks noGrp="1"/>
          </p:cNvSpPr>
          <p:nvPr>
            <p:ph idx="1"/>
          </p:nvPr>
        </p:nvSpPr>
        <p:spPr>
          <a:xfrm>
            <a:off x="457200" y="1268760"/>
            <a:ext cx="8229600" cy="4857403"/>
          </a:xfrm>
        </p:spPr>
        <p:txBody>
          <a:bodyPr>
            <a:normAutofit fontScale="25000" lnSpcReduction="20000"/>
          </a:bodyPr>
          <a:lstStyle/>
          <a:p>
            <a:r>
              <a:rPr lang="it-IT" sz="8000" b="1" dirty="0"/>
              <a:t>Art. 16.</a:t>
            </a:r>
          </a:p>
          <a:p>
            <a:r>
              <a:rPr lang="it-IT" sz="7200" i="1" dirty="0"/>
              <a:t>Compiti delle DTL</a:t>
            </a:r>
          </a:p>
          <a:p>
            <a:r>
              <a:rPr lang="it-IT" sz="5500" dirty="0"/>
              <a:t>1. Le DTL sono preposte all’esercizio delle funzioni istituzionali operative del Ministero e, nell’ambito delle </a:t>
            </a:r>
            <a:r>
              <a:rPr lang="it-IT" sz="5500" dirty="0" smtClean="0"/>
              <a:t>attribuzioni riservate </a:t>
            </a:r>
            <a:r>
              <a:rPr lang="it-IT" sz="5500" dirty="0"/>
              <a:t>dalla normativa vigente, esercitando, in particolare, le funzioni di:</a:t>
            </a:r>
          </a:p>
          <a:p>
            <a:r>
              <a:rPr lang="it-IT" sz="5500" dirty="0"/>
              <a:t>a. </a:t>
            </a:r>
            <a:r>
              <a:rPr lang="it-IT" sz="7200" dirty="0"/>
              <a:t>coordinamento e razionalizzazione dell’attività di vigilanza ai sensi del decreto legislativo 23 aprile 2004</a:t>
            </a:r>
            <a:r>
              <a:rPr lang="it-IT" sz="7200" dirty="0" smtClean="0"/>
              <a:t>,       n</a:t>
            </a:r>
            <a:r>
              <a:rPr lang="it-IT" sz="7200" dirty="0"/>
              <a:t>. 124;</a:t>
            </a:r>
          </a:p>
          <a:p>
            <a:r>
              <a:rPr lang="it-IT" sz="7200" dirty="0"/>
              <a:t>b. vigilanza e regolazione in materia di lavoro, legislazione sociale e strumenti di sostegno al reddito;</a:t>
            </a:r>
          </a:p>
          <a:p>
            <a:r>
              <a:rPr lang="it-IT" sz="7200" dirty="0"/>
              <a:t>c. tutela, anche civilistica, delle condizioni di lavoro, prevenzione, promozione e informazione per la </a:t>
            </a:r>
            <a:r>
              <a:rPr lang="it-IT" sz="7200" dirty="0" smtClean="0"/>
              <a:t>corretta  applicazione </a:t>
            </a:r>
            <a:r>
              <a:rPr lang="it-IT" sz="7200" dirty="0"/>
              <a:t>della normativa lavoristica e previdenziale;</a:t>
            </a:r>
          </a:p>
          <a:p>
            <a:r>
              <a:rPr lang="it-IT" sz="7200" dirty="0"/>
              <a:t>d. vigilanza sull’applicazione della normativa in materia di salute e sicurezza nei luoghi di lavoro, ai sensi </a:t>
            </a:r>
            <a:r>
              <a:rPr lang="it-IT" sz="7200" dirty="0" smtClean="0"/>
              <a:t>dell’articolo  13</a:t>
            </a:r>
            <a:r>
              <a:rPr lang="it-IT" sz="7200" dirty="0"/>
              <a:t>, comma 2, del decreto legislativo 9 aprile 2008, n. 81, autorità territoriale competente a valutare, ai sensi </a:t>
            </a:r>
            <a:r>
              <a:rPr lang="it-IT" sz="7200" dirty="0" smtClean="0"/>
              <a:t>degli articoli </a:t>
            </a:r>
            <a:r>
              <a:rPr lang="it-IT" sz="7200" dirty="0"/>
              <a:t>17 e 18 della legge 24 novembre 1981, n. 689, la fondatezza degli accertamenti svolti dagli organi </a:t>
            </a:r>
            <a:r>
              <a:rPr lang="it-IT" sz="7200" dirty="0" smtClean="0"/>
              <a:t>addetti, di </a:t>
            </a:r>
            <a:r>
              <a:rPr lang="it-IT" sz="7200" dirty="0"/>
              <a:t>cui all’articolo 13 della medesima legge;</a:t>
            </a:r>
          </a:p>
          <a:p>
            <a:r>
              <a:rPr lang="it-IT" sz="7200" dirty="0"/>
              <a:t>e. controllo sull’osservanza delle disposizioni rientranti nei compiti e nelle attribuzioni del Ministero, per la </a:t>
            </a:r>
            <a:r>
              <a:rPr lang="it-IT" sz="7200" dirty="0" smtClean="0"/>
              <a:t>cui  violazione </a:t>
            </a:r>
            <a:r>
              <a:rPr lang="it-IT" sz="7200" dirty="0"/>
              <a:t>è prevista la sanzione amministrativa del pagamento di una somma di denaro;</a:t>
            </a:r>
          </a:p>
          <a:p>
            <a:r>
              <a:rPr lang="it-IT" sz="7200" dirty="0"/>
              <a:t>f. mediazione delle controversie di lavoro;</a:t>
            </a:r>
          </a:p>
          <a:p>
            <a:r>
              <a:rPr lang="it-IT" sz="7200" dirty="0"/>
              <a:t>g. </a:t>
            </a:r>
            <a:r>
              <a:rPr lang="it-IT" sz="7200" dirty="0" smtClean="0"/>
              <a:t>certificazione </a:t>
            </a:r>
            <a:r>
              <a:rPr lang="it-IT" sz="7200" dirty="0"/>
              <a:t>dei contratti di lavoro;</a:t>
            </a:r>
          </a:p>
          <a:p>
            <a:r>
              <a:rPr lang="it-IT" sz="7200" dirty="0"/>
              <a:t>h. gestione dei </a:t>
            </a:r>
            <a:r>
              <a:rPr lang="it-IT" sz="7200" dirty="0" smtClean="0"/>
              <a:t>flussi </a:t>
            </a:r>
            <a:r>
              <a:rPr lang="it-IT" sz="7200" dirty="0"/>
              <a:t>migratori per ragioni di lavoro.</a:t>
            </a:r>
          </a:p>
          <a:p>
            <a:pPr marL="0" indent="0">
              <a:buNone/>
            </a:pPr>
            <a:endParaRPr lang="it-IT" dirty="0"/>
          </a:p>
        </p:txBody>
      </p:sp>
    </p:spTree>
    <p:extLst>
      <p:ext uri="{BB962C8B-B14F-4D97-AF65-F5344CB8AC3E}">
        <p14:creationId xmlns:p14="http://schemas.microsoft.com/office/powerpoint/2010/main" val="232660819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Competenze</a:t>
            </a:r>
            <a:endParaRPr lang="it-IT" dirty="0"/>
          </a:p>
        </p:txBody>
      </p:sp>
      <p:sp>
        <p:nvSpPr>
          <p:cNvPr id="3" name="Segnaposto contenuto 2"/>
          <p:cNvSpPr>
            <a:spLocks noGrp="1"/>
          </p:cNvSpPr>
          <p:nvPr>
            <p:ph idx="1"/>
          </p:nvPr>
        </p:nvSpPr>
        <p:spPr/>
        <p:txBody>
          <a:bodyPr>
            <a:normAutofit fontScale="25000" lnSpcReduction="20000"/>
          </a:bodyPr>
          <a:lstStyle/>
          <a:p>
            <a:r>
              <a:rPr lang="it-IT" sz="7200" dirty="0"/>
              <a:t>Fermo restando le specifiche competenze degli altri organi ispettivi, l'ispettore ha le seguenti funzioni, individuate dall'art. 7 d. </a:t>
            </a:r>
            <a:r>
              <a:rPr lang="it-IT" sz="7200" dirty="0" err="1"/>
              <a:t>lgs</a:t>
            </a:r>
            <a:r>
              <a:rPr lang="it-IT" sz="7200" dirty="0"/>
              <a:t>. n. 124/2004, che così dispone:</a:t>
            </a:r>
          </a:p>
          <a:p>
            <a:r>
              <a:rPr lang="it-IT" sz="7200" dirty="0"/>
              <a:t>a) vigilare sull'esecuzione di tutte le leggi in materia di livelli essenziali delle prestazioni concernenti i diritti civili e sociali che devono essere garantiti su tutto il territorio nazionale, di tutela dei rapporti di lavoro e di legislazione sociale ovunque sia prestata attività di lavoro a prescindere dallo schema contrattuale, tipico o atipico, di volta in volta utilizzato (in sostanza non solo lavoratori subordinati, ma anche autonomi, collaboratori a progetto, parasubordinati, ecc.);</a:t>
            </a:r>
          </a:p>
          <a:p>
            <a:r>
              <a:rPr lang="it-IT" sz="7200" dirty="0"/>
              <a:t>b) vigilare sulla corretta applicazione dei contratti e accordi collettivi di lavoro;</a:t>
            </a:r>
          </a:p>
          <a:p>
            <a:r>
              <a:rPr lang="it-IT" sz="7200" dirty="0"/>
              <a:t>c) fornire tutti i chiarimenti che vengano richiesti intorno alle leggi sulla cui applicazione esso deve vigilare, ma fuori dall'accesso ispettivo;</a:t>
            </a:r>
          </a:p>
          <a:p>
            <a:r>
              <a:rPr lang="it-IT" sz="7200" dirty="0"/>
              <a:t>d) vigilare sul funzionamento delle attività previdenziali e assistenziali a favore dei prestatori d'opera compiute dalle associazioni professionali, da altri enti pubblici e da privati, escluse le istituzioni esercitate direttamente dallo Stato, dalle province e dai comuni per il personale da essi dipendente;</a:t>
            </a:r>
          </a:p>
          <a:p>
            <a:r>
              <a:rPr lang="it-IT" sz="7200" dirty="0"/>
              <a:t>e) effettuare inchieste, indagini e rilevazioni, su richiesta del </a:t>
            </a:r>
            <a:r>
              <a:rPr lang="it-IT" sz="7200" dirty="0" smtClean="0"/>
              <a:t> MLPS;</a:t>
            </a:r>
            <a:endParaRPr lang="it-IT" sz="7200" dirty="0"/>
          </a:p>
          <a:p>
            <a:r>
              <a:rPr lang="it-IT" sz="7200" dirty="0"/>
              <a:t>f) compiere le funzioni che a esso vengono demandate da disposizioni legislative o regolamentari o delegate dal Ministro del Lavoro, quali ad es. particolari campagne, rilevare dati per le risposte ad interrogazioni od interpellanze parlamentari, ecc.</a:t>
            </a:r>
          </a:p>
          <a:p>
            <a:endParaRPr lang="it-IT" dirty="0"/>
          </a:p>
        </p:txBody>
      </p:sp>
    </p:spTree>
    <p:extLst>
      <p:ext uri="{BB962C8B-B14F-4D97-AF65-F5344CB8AC3E}">
        <p14:creationId xmlns:p14="http://schemas.microsoft.com/office/powerpoint/2010/main" val="2840887275"/>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egnaposto contenuto 2"/>
          <p:cNvSpPr>
            <a:spLocks noGrp="1"/>
          </p:cNvSpPr>
          <p:nvPr>
            <p:ph idx="1"/>
          </p:nvPr>
        </p:nvSpPr>
        <p:spPr>
          <a:xfrm>
            <a:off x="457200" y="692696"/>
            <a:ext cx="8229600" cy="5433467"/>
          </a:xfrm>
        </p:spPr>
        <p:txBody>
          <a:bodyPr>
            <a:normAutofit fontScale="32500" lnSpcReduction="20000"/>
          </a:bodyPr>
          <a:lstStyle/>
          <a:p>
            <a:pPr marL="0" indent="0">
              <a:buNone/>
            </a:pPr>
            <a:r>
              <a:rPr lang="it-IT" sz="7200" dirty="0" smtClean="0"/>
              <a:t>Le attribuzioni </a:t>
            </a:r>
            <a:r>
              <a:rPr lang="it-IT" sz="7200" b="1" dirty="0"/>
              <a:t>dell'Ispettore tecnico</a:t>
            </a:r>
            <a:r>
              <a:rPr lang="it-IT" sz="7200" dirty="0"/>
              <a:t>, invece, sono previste dal DPCM 14 ottobre 1997 n. 412 e dal D. </a:t>
            </a:r>
            <a:r>
              <a:rPr lang="it-IT" sz="7200" dirty="0" err="1"/>
              <a:t>Lgs</a:t>
            </a:r>
            <a:r>
              <a:rPr lang="it-IT" sz="7200" dirty="0"/>
              <a:t>. n. 81/2008, e sono le attività comportanti rischi particolarmente elevati, per le quali viene esercitata dallo Stato la vigilanza sull'applicazione della legislazione in materia di sicurezza e salute nei luoghi di lavoro, e sono:</a:t>
            </a:r>
          </a:p>
          <a:p>
            <a:r>
              <a:rPr lang="it-IT" sz="7200" dirty="0"/>
              <a:t>a) attività nel settore delle costruzioni edili o di genio civile e più in particolare lavori di costruzione, manutenzione, riparazione, demolizione, conservazione e risanamento di opere fisse, permanenti o temporanee, in muratura e in cemento armato, opere stradali, ferroviarie, idrauliche, scavi, montaggio e smontaggio di elementi prefabbricati;</a:t>
            </a:r>
          </a:p>
          <a:p>
            <a:r>
              <a:rPr lang="it-IT" sz="7200" dirty="0"/>
              <a:t>b) lavori in sotterraneo e gallerie, anche comportanti l'impiego di esplosivi;</a:t>
            </a:r>
          </a:p>
          <a:p>
            <a:r>
              <a:rPr lang="it-IT" sz="7200" dirty="0"/>
              <a:t>c) lavori mediante cassoni in aria compressa e lavori subacquei;</a:t>
            </a:r>
          </a:p>
          <a:p>
            <a:r>
              <a:rPr lang="it-IT" sz="7200" dirty="0"/>
              <a:t>d) vigilanza sugli impianti gestiti dalle Ferrovie dello Stato, ex art. 35 legge 26 aprile 1974, n. 191</a:t>
            </a:r>
            <a:r>
              <a:rPr lang="it-IT" sz="7200" dirty="0" smtClean="0"/>
              <a:t>;</a:t>
            </a:r>
            <a:endParaRPr lang="it-IT" sz="7200" dirty="0"/>
          </a:p>
        </p:txBody>
      </p:sp>
      <p:sp>
        <p:nvSpPr>
          <p:cNvPr id="2" name="Titolo 1"/>
          <p:cNvSpPr>
            <a:spLocks noGrp="1"/>
          </p:cNvSpPr>
          <p:nvPr>
            <p:ph type="title"/>
          </p:nvPr>
        </p:nvSpPr>
        <p:spPr>
          <a:xfrm>
            <a:off x="457200" y="0"/>
            <a:ext cx="8229600" cy="764704"/>
          </a:xfrm>
        </p:spPr>
        <p:txBody>
          <a:bodyPr>
            <a:normAutofit/>
          </a:bodyPr>
          <a:lstStyle/>
          <a:p>
            <a:r>
              <a:rPr lang="it-IT" dirty="0" smtClean="0"/>
              <a:t>Competenze</a:t>
            </a:r>
            <a:endParaRPr lang="it-IT" dirty="0"/>
          </a:p>
        </p:txBody>
      </p:sp>
    </p:spTree>
    <p:extLst>
      <p:ext uri="{BB962C8B-B14F-4D97-AF65-F5344CB8AC3E}">
        <p14:creationId xmlns:p14="http://schemas.microsoft.com/office/powerpoint/2010/main" val="196453452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922114"/>
          </a:xfrm>
        </p:spPr>
        <p:txBody>
          <a:bodyPr/>
          <a:lstStyle/>
          <a:p>
            <a:r>
              <a:rPr lang="it-IT" dirty="0" smtClean="0"/>
              <a:t>Competenze (segue)</a:t>
            </a:r>
            <a:endParaRPr lang="it-IT" dirty="0"/>
          </a:p>
        </p:txBody>
      </p:sp>
      <p:sp>
        <p:nvSpPr>
          <p:cNvPr id="3" name="Segnaposto contenuto 2"/>
          <p:cNvSpPr>
            <a:spLocks noGrp="1"/>
          </p:cNvSpPr>
          <p:nvPr>
            <p:ph idx="1"/>
          </p:nvPr>
        </p:nvSpPr>
        <p:spPr>
          <a:xfrm>
            <a:off x="457200" y="1268760"/>
            <a:ext cx="8229600" cy="4857403"/>
          </a:xfrm>
        </p:spPr>
        <p:txBody>
          <a:bodyPr>
            <a:normAutofit fontScale="25000" lnSpcReduction="20000"/>
          </a:bodyPr>
          <a:lstStyle/>
          <a:p>
            <a:r>
              <a:rPr lang="it-IT" sz="8000" dirty="0"/>
              <a:t>ispezioni nelle aree predette tese a verificare la corretta applicazione delle norme a tutela della sicurezza dei lavoratori nei luoghi di lavoro, nonché il rispetto di specifiche normative richiedenti, per il controllo del livello di applicazione, accertamenti e valutazioni di natura tecnologica, medica ed igienica, sia relativamente agli aspetti dei processi produttivi rilevanti ai fini della tutela fisica dei lavoratori, sia relativamente alla rispondenza di macchine, strumentazioni, impianti, utensili alle disposizioni normative;</a:t>
            </a:r>
          </a:p>
          <a:p>
            <a:r>
              <a:rPr lang="it-IT" sz="8000" dirty="0"/>
              <a:t>attività di consulenza ed informazione sull’interpretazione e sulla applicazione delle leggi sulla cui osservanza deve vigilare, ma solo come attività istituzionale essendo vietata ex art. 13, comma 5, D. </a:t>
            </a:r>
            <a:r>
              <a:rPr lang="it-IT" sz="8000" dirty="0" err="1"/>
              <a:t>Lgs</a:t>
            </a:r>
            <a:r>
              <a:rPr lang="it-IT" sz="8000" dirty="0"/>
              <a:t>. n. 81/2008, qualunque altra attività a qualsiasi titolo;</a:t>
            </a:r>
          </a:p>
          <a:p>
            <a:r>
              <a:rPr lang="it-IT" sz="8000" dirty="0"/>
              <a:t>collaborazione alla tenuta della documentazione relativa a normativa interna ed internazionale, che analizza in rapporto all’attività del settore cui è addetto segnalandone gli aspetti e le correlazioni che interessano il servizio.</a:t>
            </a:r>
          </a:p>
          <a:p>
            <a:r>
              <a:rPr lang="it-IT" sz="8000" dirty="0"/>
              <a:t>se in possesso della laurea in Ingegneria, esegue ispezioni e collaudi agli ascensori ed ai montacarichi degli stabilimenti industriali e delle aziende agricole e, nei casi previsti da disposizioni interne del Ministero del lavoro, è adibito alla progettazione e alla direzione lavori;</a:t>
            </a:r>
          </a:p>
          <a:p>
            <a:r>
              <a:rPr lang="it-IT" sz="8000" dirty="0"/>
              <a:t>fornisce consulenze tecniche e pareri di congruità;</a:t>
            </a:r>
          </a:p>
          <a:p>
            <a:r>
              <a:rPr lang="it-IT" sz="8000" dirty="0"/>
              <a:t>effettua collaudi.</a:t>
            </a:r>
          </a:p>
          <a:p>
            <a:endParaRPr lang="it-IT" dirty="0"/>
          </a:p>
          <a:p>
            <a:endParaRPr lang="it-IT" dirty="0"/>
          </a:p>
        </p:txBody>
      </p:sp>
    </p:spTree>
    <p:extLst>
      <p:ext uri="{BB962C8B-B14F-4D97-AF65-F5344CB8AC3E}">
        <p14:creationId xmlns:p14="http://schemas.microsoft.com/office/powerpoint/2010/main" val="193951198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a:xfrm>
            <a:off x="457200" y="274638"/>
            <a:ext cx="8229600" cy="778098"/>
          </a:xfrm>
        </p:spPr>
        <p:txBody>
          <a:bodyPr/>
          <a:lstStyle/>
          <a:p>
            <a:r>
              <a:rPr lang="it-IT" dirty="0" smtClean="0"/>
              <a:t>Competenze</a:t>
            </a:r>
            <a:endParaRPr lang="it-IT" dirty="0"/>
          </a:p>
        </p:txBody>
      </p:sp>
      <p:sp>
        <p:nvSpPr>
          <p:cNvPr id="3" name="Segnaposto contenuto 2"/>
          <p:cNvSpPr>
            <a:spLocks noGrp="1"/>
          </p:cNvSpPr>
          <p:nvPr>
            <p:ph idx="1"/>
          </p:nvPr>
        </p:nvSpPr>
        <p:spPr>
          <a:xfrm>
            <a:off x="457200" y="1124744"/>
            <a:ext cx="8229600" cy="5001419"/>
          </a:xfrm>
        </p:spPr>
        <p:txBody>
          <a:bodyPr>
            <a:normAutofit fontScale="25000" lnSpcReduction="20000"/>
          </a:bodyPr>
          <a:lstStyle/>
          <a:p>
            <a:pPr marL="0" indent="0">
              <a:buNone/>
            </a:pPr>
            <a:r>
              <a:rPr lang="it-IT" sz="8000" dirty="0" smtClean="0"/>
              <a:t>In pratica</a:t>
            </a:r>
            <a:r>
              <a:rPr lang="it-IT" sz="8000" dirty="0"/>
              <a:t>, il personale ispettivo ordinario, diversamente da quello tecnico come visto, può vigilare su tutti i settori di attività, quali ad es.:</a:t>
            </a:r>
          </a:p>
          <a:p>
            <a:r>
              <a:rPr lang="it-IT" sz="5500" dirty="0"/>
              <a:t>agricolo, relativo non solo ai lavoratori agricoli subordinati (OTI o OTD), ma anche ai </a:t>
            </a:r>
            <a:r>
              <a:rPr lang="it-IT" sz="5500" dirty="0" smtClean="0"/>
              <a:t>coltivatori diretti del fondo, coloni, soccidari, mezzadri , </a:t>
            </a:r>
            <a:r>
              <a:rPr lang="it-IT" sz="5500" dirty="0"/>
              <a:t>ecc. nelle varie forme previste dal codice civile, e dalle leggi speciali di settore;</a:t>
            </a:r>
          </a:p>
          <a:p>
            <a:r>
              <a:rPr lang="it-IT" sz="5500" dirty="0"/>
              <a:t>edilizio;</a:t>
            </a:r>
          </a:p>
          <a:p>
            <a:r>
              <a:rPr lang="it-IT" sz="5500" dirty="0"/>
              <a:t>commerciale ordinario (pubblici esercizi, commercio, turismo, industria, ecc.);</a:t>
            </a:r>
          </a:p>
          <a:p>
            <a:r>
              <a:rPr lang="it-IT" sz="5500" dirty="0"/>
              <a:t>marittimo, in parte con la competenza del </a:t>
            </a:r>
            <a:r>
              <a:rPr lang="it-IT" sz="5500" dirty="0" smtClean="0"/>
              <a:t>Ministero delle Infrastrutture e dei </a:t>
            </a:r>
            <a:r>
              <a:rPr lang="it-IT" sz="5500" dirty="0"/>
              <a:t>T</a:t>
            </a:r>
            <a:r>
              <a:rPr lang="it-IT" sz="5500" dirty="0" smtClean="0"/>
              <a:t>rasporti;</a:t>
            </a:r>
            <a:endParaRPr lang="it-IT" sz="5500" dirty="0"/>
          </a:p>
          <a:p>
            <a:r>
              <a:rPr lang="it-IT" sz="5500" dirty="0"/>
              <a:t>autotrasporti (i controlli avvengono in parte con competenza concorrente della Polizia Stradale, come nel caso dei controllo dei cosiddetti </a:t>
            </a:r>
            <a:r>
              <a:rPr lang="it-IT" sz="5500" i="1" dirty="0"/>
              <a:t>cronotachigrafi</a:t>
            </a:r>
            <a:r>
              <a:rPr lang="it-IT" sz="5500" dirty="0"/>
              <a:t>. Da notare che la procedura di contestazione delle sanzioni amministrative segue il </a:t>
            </a:r>
            <a:r>
              <a:rPr lang="it-IT" sz="5500" dirty="0" smtClean="0"/>
              <a:t>Codice della Strada, </a:t>
            </a:r>
            <a:r>
              <a:rPr lang="it-IT" sz="5500" dirty="0"/>
              <a:t>ed il ricorso pur istruito dalla Direzione Territoriale del Lavoro è presentato presso la </a:t>
            </a:r>
            <a:r>
              <a:rPr lang="it-IT" sz="5500" dirty="0" smtClean="0"/>
              <a:t>Prefettura -UTG</a:t>
            </a:r>
            <a:r>
              <a:rPr lang="it-IT" sz="5500" dirty="0"/>
              <a:t>);</a:t>
            </a:r>
          </a:p>
          <a:p>
            <a:r>
              <a:rPr lang="it-IT" sz="5500" dirty="0"/>
              <a:t>pubblico, compresi non solo gli Enti pubblici economici ma tutte le pubbliche amministrazioni, Enti locali compresi;</a:t>
            </a:r>
          </a:p>
          <a:p>
            <a:r>
              <a:rPr lang="it-IT" sz="5500" dirty="0"/>
              <a:t>lavoro domestico, relativo ai datori di lavoro </a:t>
            </a:r>
            <a:r>
              <a:rPr lang="it-IT" sz="5500" dirty="0" smtClean="0"/>
              <a:t>di colf, </a:t>
            </a:r>
            <a:r>
              <a:rPr lang="it-IT" sz="5500" dirty="0"/>
              <a:t>badanti, domestici, ecc. (pur non trattandosi di imprenditori, ma solo di datori di lavoro ad essi si applica una disciplina differenziata: ad es. non è possibile sospendere l'attività ex art. 14 D. </a:t>
            </a:r>
            <a:r>
              <a:rPr lang="it-IT" sz="5500" dirty="0" err="1"/>
              <a:t>Lgs</a:t>
            </a:r>
            <a:r>
              <a:rPr lang="it-IT" sz="5500" dirty="0"/>
              <a:t>. n. 81/2008, </a:t>
            </a:r>
            <a:r>
              <a:rPr lang="it-IT" sz="5500" dirty="0" smtClean="0"/>
              <a:t>T.U. della sicurezza sul Lavoro, </a:t>
            </a:r>
            <a:r>
              <a:rPr lang="it-IT" sz="5500" dirty="0"/>
              <a:t>già legge n. 123/2007);</a:t>
            </a:r>
          </a:p>
          <a:p>
            <a:r>
              <a:rPr lang="it-IT" sz="5500" dirty="0"/>
              <a:t>lavoratori dello spettacolo, inteso in senso ampio dal D. </a:t>
            </a:r>
            <a:r>
              <a:rPr lang="it-IT" sz="5500" dirty="0" err="1"/>
              <a:t>lgs</a:t>
            </a:r>
            <a:r>
              <a:rPr lang="it-IT" sz="5500" dirty="0"/>
              <a:t>. n. 708/1947 (talune limitate competenze in concorrenza con la </a:t>
            </a:r>
            <a:r>
              <a:rPr lang="it-IT" sz="5500" dirty="0" smtClean="0"/>
              <a:t>SIAE);</a:t>
            </a:r>
            <a:endParaRPr lang="it-IT" sz="5500" dirty="0"/>
          </a:p>
          <a:p>
            <a:r>
              <a:rPr lang="it-IT" sz="5500" dirty="0"/>
              <a:t>autorizzazione dei sistemi di sorveglianza a distanza </a:t>
            </a:r>
            <a:r>
              <a:rPr lang="it-IT" sz="5500" u="sng" dirty="0"/>
              <a:t>ex artt. 4 e 38 legge n. 300/1970</a:t>
            </a:r>
            <a:r>
              <a:rPr lang="it-IT" sz="5500" dirty="0"/>
              <a:t>, nonché artt. 113 e 179 D. </a:t>
            </a:r>
            <a:r>
              <a:rPr lang="it-IT" sz="5500" dirty="0" err="1"/>
              <a:t>Lgs</a:t>
            </a:r>
            <a:r>
              <a:rPr lang="it-IT" sz="5500" dirty="0"/>
              <a:t>. 196/2003, recante </a:t>
            </a:r>
            <a:r>
              <a:rPr lang="it-IT" sz="5500" i="1" dirty="0" smtClean="0"/>
              <a:t>Codice in materia di protezione dei dati personali</a:t>
            </a:r>
            <a:r>
              <a:rPr lang="it-IT" sz="5500" dirty="0" smtClean="0"/>
              <a:t>;</a:t>
            </a:r>
            <a:endParaRPr lang="it-IT" sz="5500" dirty="0"/>
          </a:p>
          <a:p>
            <a:r>
              <a:rPr lang="it-IT" sz="5500" dirty="0"/>
              <a:t>autorizzazione alle dimissioni delle lavoratrici madri ex D. </a:t>
            </a:r>
            <a:r>
              <a:rPr lang="it-IT" sz="5500" dirty="0" err="1"/>
              <a:t>Lgs</a:t>
            </a:r>
            <a:r>
              <a:rPr lang="it-IT" sz="5500" dirty="0"/>
              <a:t>. n. 151/2001, recante Testo unico in materia di tutela della maternità;</a:t>
            </a:r>
          </a:p>
          <a:p>
            <a:r>
              <a:rPr lang="it-IT" sz="5500" dirty="0"/>
              <a:t>vigilanza su </a:t>
            </a:r>
            <a:r>
              <a:rPr lang="it-IT" sz="5500" dirty="0" smtClean="0"/>
              <a:t>patronati dei  lavoratori  </a:t>
            </a:r>
            <a:r>
              <a:rPr lang="it-IT" sz="5500" dirty="0"/>
              <a:t>ed enti di formazione ai fini della rendicontazione dei contributi pubblici di finanziamento;</a:t>
            </a:r>
          </a:p>
          <a:p>
            <a:r>
              <a:rPr lang="it-IT" sz="5500" dirty="0"/>
              <a:t>vigilanza sulle attività che richiedono degli ammortizzatori sociali (quali cassa integrazione CIGO, CIGS, cassa integrazione in deroga, contratti di solidarietà ex </a:t>
            </a:r>
            <a:r>
              <a:rPr lang="it-IT" sz="5500" dirty="0" err="1"/>
              <a:t>lege</a:t>
            </a:r>
            <a:r>
              <a:rPr lang="it-IT" sz="5500" dirty="0"/>
              <a:t> n. 863/1984 e D. </a:t>
            </a:r>
            <a:r>
              <a:rPr lang="it-IT" sz="5500" dirty="0" err="1"/>
              <a:t>Lgs</a:t>
            </a:r>
            <a:r>
              <a:rPr lang="it-IT" sz="5500" dirty="0"/>
              <a:t>. n. 236/1993);</a:t>
            </a:r>
          </a:p>
          <a:p>
            <a:r>
              <a:rPr lang="it-IT" sz="5500" dirty="0"/>
              <a:t>inchieste sul mancato riconoscimento dell'infortunio dal datore di lavoro ex DPR n. 1124/1965 (già inchieste pretorili).</a:t>
            </a:r>
          </a:p>
          <a:p>
            <a:endParaRPr lang="it-IT" dirty="0"/>
          </a:p>
        </p:txBody>
      </p:sp>
    </p:spTree>
    <p:extLst>
      <p:ext uri="{BB962C8B-B14F-4D97-AF65-F5344CB8AC3E}">
        <p14:creationId xmlns:p14="http://schemas.microsoft.com/office/powerpoint/2010/main" val="151860969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a:t>
            </a:r>
            <a:endParaRPr lang="it-IT" dirty="0"/>
          </a:p>
        </p:txBody>
      </p:sp>
      <p:sp>
        <p:nvSpPr>
          <p:cNvPr id="3" name="Segnaposto contenuto 2"/>
          <p:cNvSpPr>
            <a:spLocks noGrp="1"/>
          </p:cNvSpPr>
          <p:nvPr>
            <p:ph idx="1"/>
          </p:nvPr>
        </p:nvSpPr>
        <p:spPr/>
        <p:txBody>
          <a:bodyPr>
            <a:normAutofit fontScale="55000" lnSpcReduction="20000"/>
          </a:bodyPr>
          <a:lstStyle/>
          <a:p>
            <a:r>
              <a:rPr lang="it-IT" dirty="0"/>
              <a:t>Gli ispettori, ai sensi dell'art. 8 del DPR 19 marzo 1955 n. 520 e dell'art. 6 del </a:t>
            </a:r>
            <a:r>
              <a:rPr lang="it-IT" dirty="0" err="1"/>
              <a:t>d.lgs</a:t>
            </a:r>
            <a:r>
              <a:rPr lang="it-IT" dirty="0"/>
              <a:t> 23 aprile 2004 n. 124, sono </a:t>
            </a:r>
            <a:r>
              <a:rPr lang="it-IT" b="1" i="1" dirty="0"/>
              <a:t>U</a:t>
            </a:r>
            <a:r>
              <a:rPr lang="it-IT" b="1" i="1" dirty="0" smtClean="0"/>
              <a:t>fficiali </a:t>
            </a:r>
            <a:r>
              <a:rPr lang="it-IT" b="1" i="1" dirty="0"/>
              <a:t>di </a:t>
            </a:r>
            <a:r>
              <a:rPr lang="it-IT" b="1" i="1" dirty="0" smtClean="0"/>
              <a:t> polizia Giudiziaria</a:t>
            </a:r>
            <a:r>
              <a:rPr lang="it-IT" b="1" dirty="0" smtClean="0"/>
              <a:t>.</a:t>
            </a:r>
            <a:r>
              <a:rPr lang="it-IT" b="1" dirty="0"/>
              <a:t/>
            </a:r>
            <a:br>
              <a:rPr lang="it-IT" b="1" dirty="0"/>
            </a:br>
            <a:r>
              <a:rPr lang="it-IT" dirty="0"/>
              <a:t>I loro sono molteplici e possono suddividersi in due macro aree, a seconda della sanzione che determinano nell'ordinamento giuridico, e seguono la suddivisione dei poteri procedurali che utilizza </a:t>
            </a:r>
            <a:r>
              <a:rPr lang="it-IT" dirty="0" smtClean="0"/>
              <a:t>l‘Ispettore</a:t>
            </a:r>
            <a:r>
              <a:rPr lang="it-IT" dirty="0"/>
              <a:t>:</a:t>
            </a:r>
          </a:p>
          <a:p>
            <a:r>
              <a:rPr lang="it-IT" dirty="0"/>
              <a:t>l'</a:t>
            </a:r>
            <a:r>
              <a:rPr lang="it-IT" b="1" dirty="0"/>
              <a:t>ambito penale</a:t>
            </a:r>
            <a:r>
              <a:rPr lang="it-IT" dirty="0"/>
              <a:t> (ovvero </a:t>
            </a:r>
            <a:r>
              <a:rPr lang="it-IT" dirty="0" smtClean="0"/>
              <a:t>processuale-penalistico</a:t>
            </a:r>
            <a:r>
              <a:rPr lang="it-IT" dirty="0"/>
              <a:t>) seguendo le norme del codice di rito relativo, qualora ravvisi gli estremi di reato;</a:t>
            </a:r>
          </a:p>
          <a:p>
            <a:r>
              <a:rPr lang="it-IT" dirty="0"/>
              <a:t>l'</a:t>
            </a:r>
            <a:r>
              <a:rPr lang="it-IT" b="1" dirty="0"/>
              <a:t>ambito amministrativo</a:t>
            </a:r>
            <a:r>
              <a:rPr lang="it-IT" dirty="0"/>
              <a:t>, ossia l'attività svolta seguendo le norme relative alla legge n° 689/1981, nonché le altre normative specifiche.</a:t>
            </a:r>
          </a:p>
          <a:p>
            <a:r>
              <a:rPr lang="it-IT" dirty="0"/>
              <a:t>Inoltre, secondo il DPR n. 520/1955, art. 8, e riprendendo quanto già previsto dalla legge n. 1361/1912, hanno facoltà di visitare in ogni parte, a qualunque ora del giorno e anche della notte, i laboratori, gli opifici, i cantieri, ed i lavori, in quanto siano sottoposti alla loro vigilanza, nonché i dormitori e refettori annessi agli stabilimenti, con l'unico limite rappresentato dai locali annessi a luoghi di lavoro e che non siano direttamente od indirettamente connessi con l'esercizio dell'azienda, sempre che non abbiano fondato sospetto che tali luoghi servano a compiere o a nascondere violazioni di legge potendo, in tal caso, accedervi. </a:t>
            </a:r>
            <a:r>
              <a:rPr lang="it-IT" u="sng" dirty="0"/>
              <a:t>L'Ispettore, agendo generalmente in ambito amministrativo, </a:t>
            </a:r>
            <a:r>
              <a:rPr lang="it-IT" i="1" u="sng" dirty="0"/>
              <a:t>non necessita di alcuna esplicita autorizzazione del datore di lavoro o del </a:t>
            </a:r>
            <a:r>
              <a:rPr lang="it-IT" i="1" u="sng" dirty="0" smtClean="0"/>
              <a:t>magistrato</a:t>
            </a:r>
            <a:endParaRPr lang="it-IT" u="sng" dirty="0"/>
          </a:p>
          <a:p>
            <a:endParaRPr lang="it-IT" dirty="0"/>
          </a:p>
        </p:txBody>
      </p:sp>
    </p:spTree>
    <p:extLst>
      <p:ext uri="{BB962C8B-B14F-4D97-AF65-F5344CB8AC3E}">
        <p14:creationId xmlns:p14="http://schemas.microsoft.com/office/powerpoint/2010/main" val="1557579729"/>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a:t>
            </a:r>
            <a:endParaRPr lang="it-IT" dirty="0"/>
          </a:p>
        </p:txBody>
      </p:sp>
      <p:sp>
        <p:nvSpPr>
          <p:cNvPr id="3" name="Segnaposto contenuto 2"/>
          <p:cNvSpPr>
            <a:spLocks noGrp="1"/>
          </p:cNvSpPr>
          <p:nvPr>
            <p:ph idx="1"/>
          </p:nvPr>
        </p:nvSpPr>
        <p:spPr/>
        <p:txBody>
          <a:bodyPr>
            <a:normAutofit fontScale="85000" lnSpcReduction="20000"/>
          </a:bodyPr>
          <a:lstStyle/>
          <a:p>
            <a:r>
              <a:rPr lang="it-IT" dirty="0"/>
              <a:t>Gli Ispettori possono trarre copia di tutta la </a:t>
            </a:r>
            <a:r>
              <a:rPr lang="it-IT" u="sng" dirty="0"/>
              <a:t>documentazione utile </a:t>
            </a:r>
            <a:r>
              <a:rPr lang="it-IT" dirty="0"/>
              <a:t>alle indagini, chiedere informazioni a tutti gli uffici pubblici, oltre che ai Consulenti del lavoro, ai patronati e agli istituti di previdenza (ossia </a:t>
            </a:r>
            <a:r>
              <a:rPr lang="it-IT" dirty="0" smtClean="0"/>
              <a:t>INPS ed INAIL). </a:t>
            </a:r>
            <a:r>
              <a:rPr lang="it-IT" dirty="0"/>
              <a:t>Può raccogliere </a:t>
            </a:r>
            <a:r>
              <a:rPr lang="it-IT" u="sng" dirty="0"/>
              <a:t>spontanee dichiarazioni </a:t>
            </a:r>
            <a:r>
              <a:rPr lang="it-IT" dirty="0"/>
              <a:t>da parte di tutti coloro che operano presso la sede di lavoro.</a:t>
            </a:r>
          </a:p>
          <a:p>
            <a:r>
              <a:rPr lang="it-IT" dirty="0"/>
              <a:t>L'intralcio alle indagini, cioè alla normale attività ispettiva, se si manifesta come resistenza è punibile ai sensi dell'articolo 337 del codice penale. Se si tratta di violenza o minaccia volta a condizionarne o impedirne l'operato dall'articolo 336 del medesimo codice.</a:t>
            </a:r>
          </a:p>
          <a:p>
            <a:endParaRPr lang="it-IT" dirty="0"/>
          </a:p>
        </p:txBody>
      </p:sp>
    </p:spTree>
    <p:extLst>
      <p:ext uri="{BB962C8B-B14F-4D97-AF65-F5344CB8AC3E}">
        <p14:creationId xmlns:p14="http://schemas.microsoft.com/office/powerpoint/2010/main" val="129255568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764704"/>
            <a:ext cx="7772400" cy="5328591"/>
          </a:xfrm>
        </p:spPr>
        <p:txBody>
          <a:bodyPr>
            <a:normAutofit/>
          </a:bodyPr>
          <a:lstStyle/>
          <a:p>
            <a:r>
              <a:rPr lang="it-IT" sz="4000" dirty="0" smtClean="0">
                <a:latin typeface="Arial Black" panose="020B0A04020102020204" pitchFamily="34" charset="0"/>
              </a:rPr>
              <a:t>Recapiti</a:t>
            </a:r>
            <a:r>
              <a:rPr lang="it-IT" dirty="0" smtClean="0">
                <a:latin typeface="Arial Black" panose="020B0A04020102020204" pitchFamily="34" charset="0"/>
              </a:rPr>
              <a:t/>
            </a:r>
            <a:br>
              <a:rPr lang="it-IT" dirty="0" smtClean="0">
                <a:latin typeface="Arial Black" panose="020B0A04020102020204" pitchFamily="34" charset="0"/>
              </a:rPr>
            </a:br>
            <a:r>
              <a:rPr lang="it-IT" dirty="0" err="1" smtClean="0">
                <a:latin typeface="Arial Black" panose="020B0A04020102020204" pitchFamily="34" charset="0"/>
              </a:rPr>
              <a:t>vox</a:t>
            </a:r>
            <a:r>
              <a:rPr lang="it-IT" dirty="0" smtClean="0">
                <a:latin typeface="Arial Black" panose="020B0A04020102020204" pitchFamily="34" charset="0"/>
              </a:rPr>
              <a:t>      019 842911</a:t>
            </a:r>
            <a:br>
              <a:rPr lang="it-IT" dirty="0" smtClean="0">
                <a:latin typeface="Arial Black" panose="020B0A04020102020204" pitchFamily="34" charset="0"/>
              </a:rPr>
            </a:br>
            <a:r>
              <a:rPr lang="it-IT" dirty="0" smtClean="0">
                <a:latin typeface="Arial Black" panose="020B0A04020102020204" pitchFamily="34" charset="0"/>
              </a:rPr>
              <a:t>fax  019 81291240</a:t>
            </a:r>
            <a:br>
              <a:rPr lang="it-IT" dirty="0" smtClean="0">
                <a:latin typeface="Arial Black" panose="020B0A04020102020204" pitchFamily="34" charset="0"/>
              </a:rPr>
            </a:br>
            <a:r>
              <a:rPr lang="it-IT" dirty="0" smtClean="0">
                <a:latin typeface="Arial Black" panose="020B0A04020102020204" pitchFamily="34" charset="0"/>
              </a:rPr>
              <a:t/>
            </a:r>
            <a:br>
              <a:rPr lang="it-IT" dirty="0" smtClean="0">
                <a:latin typeface="Arial Black" panose="020B0A04020102020204" pitchFamily="34" charset="0"/>
              </a:rPr>
            </a:br>
            <a:endParaRPr lang="it-IT" sz="4000" dirty="0"/>
          </a:p>
        </p:txBody>
      </p:sp>
      <p:sp>
        <p:nvSpPr>
          <p:cNvPr id="3" name="Sottotitolo 2"/>
          <p:cNvSpPr>
            <a:spLocks noGrp="1"/>
          </p:cNvSpPr>
          <p:nvPr>
            <p:ph type="subTitle" idx="1"/>
          </p:nvPr>
        </p:nvSpPr>
        <p:spPr>
          <a:xfrm>
            <a:off x="1371600" y="3886200"/>
            <a:ext cx="6400800" cy="2423120"/>
          </a:xfrm>
        </p:spPr>
        <p:txBody>
          <a:bodyPr>
            <a:normAutofit lnSpcReduction="10000"/>
          </a:bodyPr>
          <a:lstStyle/>
          <a:p>
            <a:r>
              <a:rPr lang="it-IT" sz="2800" dirty="0" smtClean="0"/>
              <a:t>Email ordinaria : </a:t>
            </a:r>
          </a:p>
          <a:p>
            <a:r>
              <a:rPr lang="it-IT" sz="2800" dirty="0" smtClean="0">
                <a:hlinkClick r:id="rId2"/>
              </a:rPr>
              <a:t>DPL-Savona@lavoro.gov.it</a:t>
            </a:r>
            <a:endParaRPr lang="it-IT" sz="2800" dirty="0" smtClean="0"/>
          </a:p>
          <a:p>
            <a:endParaRPr lang="it-IT" sz="2800" dirty="0" smtClean="0"/>
          </a:p>
          <a:p>
            <a:r>
              <a:rPr lang="it-IT" sz="2800" dirty="0" smtClean="0"/>
              <a:t>Email certificata: </a:t>
            </a:r>
            <a:r>
              <a:rPr lang="it-IT" sz="2800" dirty="0" smtClean="0">
                <a:solidFill>
                  <a:srgbClr val="00B0F0"/>
                </a:solidFill>
              </a:rPr>
              <a:t>DPL.Savona@mailcert.lavoro.gov.it</a:t>
            </a:r>
          </a:p>
          <a:p>
            <a:endParaRPr lang="it-IT" dirty="0" smtClean="0"/>
          </a:p>
          <a:p>
            <a:endParaRPr lang="it-IT" dirty="0"/>
          </a:p>
        </p:txBody>
      </p:sp>
    </p:spTree>
    <p:extLst>
      <p:ext uri="{BB962C8B-B14F-4D97-AF65-F5344CB8AC3E}">
        <p14:creationId xmlns:p14="http://schemas.microsoft.com/office/powerpoint/2010/main" val="411091730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a:t>
            </a:r>
            <a:endParaRPr lang="it-IT" dirty="0"/>
          </a:p>
        </p:txBody>
      </p:sp>
      <p:sp>
        <p:nvSpPr>
          <p:cNvPr id="3" name="Segnaposto contenuto 2"/>
          <p:cNvSpPr>
            <a:spLocks noGrp="1"/>
          </p:cNvSpPr>
          <p:nvPr>
            <p:ph idx="1"/>
          </p:nvPr>
        </p:nvSpPr>
        <p:spPr/>
        <p:txBody>
          <a:bodyPr>
            <a:normAutofit lnSpcReduction="10000"/>
          </a:bodyPr>
          <a:lstStyle/>
          <a:p>
            <a:r>
              <a:rPr lang="it-IT" sz="2000" dirty="0"/>
              <a:t>Inoltre, e ben più pregnante, l'Ispettore </a:t>
            </a:r>
            <a:r>
              <a:rPr lang="it-IT" sz="2000" i="1" dirty="0"/>
              <a:t>può chiedere informazioni a qualunque soggetto o ente, pubblico o privato, compresi </a:t>
            </a:r>
            <a:r>
              <a:rPr lang="it-IT" sz="2000" i="1" dirty="0" smtClean="0"/>
              <a:t>lavoratore, datore di lavoro, consulente del lavoro, tecnici, preposti, </a:t>
            </a:r>
            <a:r>
              <a:rPr lang="it-IT" sz="2000" i="1" dirty="0" err="1" smtClean="0"/>
              <a:t>ecc</a:t>
            </a:r>
            <a:r>
              <a:rPr lang="it-IT" sz="2000" i="1" dirty="0" smtClean="0"/>
              <a:t>, </a:t>
            </a:r>
            <a:r>
              <a:rPr lang="it-IT" sz="2000" i="1" dirty="0"/>
              <a:t>ecc., in materia relativa all'attività oggetto di indagine giuslavoristica</a:t>
            </a:r>
            <a:r>
              <a:rPr lang="it-IT" sz="2000" dirty="0"/>
              <a:t>, la cui mancata ottemperanza, o qualora vengano date notizie scientemente errate, è sanzionata penalmente ai sensi </a:t>
            </a:r>
            <a:r>
              <a:rPr lang="it-IT" sz="2000" u="sng" dirty="0"/>
              <a:t>dell'articolo 4, comma 7, della legge 22 luglio 1961, n. 628</a:t>
            </a:r>
            <a:r>
              <a:rPr lang="it-IT" sz="2000" dirty="0"/>
              <a:t>, con l'arresto fino a 2 mesi o </a:t>
            </a:r>
            <a:r>
              <a:rPr lang="it-IT" sz="2000" dirty="0" smtClean="0"/>
              <a:t>con l’ammenda fino </a:t>
            </a:r>
            <a:r>
              <a:rPr lang="it-IT" sz="2000" dirty="0"/>
              <a:t>ad € 516.</a:t>
            </a:r>
          </a:p>
          <a:p>
            <a:r>
              <a:rPr lang="it-IT" sz="2000" dirty="0"/>
              <a:t>A ciò si aggiunga la sanzione amministrativa da € 1.290 ad € </a:t>
            </a:r>
            <a:r>
              <a:rPr lang="it-IT" sz="2000" dirty="0" smtClean="0"/>
              <a:t>12.910 qualora </a:t>
            </a:r>
            <a:r>
              <a:rPr lang="it-IT" sz="2000" dirty="0"/>
              <a:t>i datori di lavoro e i loro rappresentanti impediscano agli Ispettori l'esercizio dei poteri di vigilanza, ancorché il fatto costituisca reato.</a:t>
            </a:r>
          </a:p>
          <a:p>
            <a:r>
              <a:rPr lang="it-IT" sz="2000" dirty="0"/>
              <a:t>Inoltre, qualora forniscano scientemente dati errati o incompleti, che comportino </a:t>
            </a:r>
            <a:r>
              <a:rPr lang="it-IT" sz="2000" i="1" dirty="0"/>
              <a:t>evasione contributiva</a:t>
            </a:r>
            <a:r>
              <a:rPr lang="it-IT" sz="2000" dirty="0"/>
              <a:t>, i datori di lavoro e i loro rappresentanti sono colpiti dalla sanzione amministrativa di € 129 per ogni dipendente cui si riferisce l'inadempienza, ancorché il fatto costituisca reato</a:t>
            </a:r>
          </a:p>
          <a:p>
            <a:endParaRPr lang="it-IT" sz="2000" dirty="0"/>
          </a:p>
        </p:txBody>
      </p:sp>
    </p:spTree>
    <p:extLst>
      <p:ext uri="{BB962C8B-B14F-4D97-AF65-F5344CB8AC3E}">
        <p14:creationId xmlns:p14="http://schemas.microsoft.com/office/powerpoint/2010/main" val="39748381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 </a:t>
            </a:r>
            <a:endParaRPr lang="it-IT" dirty="0"/>
          </a:p>
        </p:txBody>
      </p:sp>
      <p:sp>
        <p:nvSpPr>
          <p:cNvPr id="3" name="Segnaposto contenuto 2"/>
          <p:cNvSpPr>
            <a:spLocks noGrp="1"/>
          </p:cNvSpPr>
          <p:nvPr>
            <p:ph idx="1"/>
          </p:nvPr>
        </p:nvSpPr>
        <p:spPr>
          <a:xfrm>
            <a:off x="323528" y="1556792"/>
            <a:ext cx="8229600" cy="4525963"/>
          </a:xfrm>
        </p:spPr>
        <p:txBody>
          <a:bodyPr>
            <a:normAutofit fontScale="25000" lnSpcReduction="20000"/>
          </a:bodyPr>
          <a:lstStyle/>
          <a:p>
            <a:r>
              <a:rPr lang="it-IT" sz="8000" b="1" dirty="0"/>
              <a:t>Ambito </a:t>
            </a:r>
            <a:r>
              <a:rPr lang="it-IT" sz="8000" b="1" dirty="0" smtClean="0"/>
              <a:t>penale</a:t>
            </a:r>
          </a:p>
          <a:p>
            <a:endParaRPr lang="it-IT" b="1" dirty="0"/>
          </a:p>
          <a:p>
            <a:r>
              <a:rPr lang="it-IT" sz="6400" dirty="0"/>
              <a:t>In tale ambito l'Ispettore procede in qualità di </a:t>
            </a:r>
            <a:r>
              <a:rPr lang="it-IT" sz="6400" b="1" dirty="0"/>
              <a:t>Ufficiale di </a:t>
            </a:r>
            <a:r>
              <a:rPr lang="it-IT" sz="6400" b="1" dirty="0" smtClean="0"/>
              <a:t>Polizia Giudiziaria</a:t>
            </a:r>
            <a:r>
              <a:rPr lang="it-IT" sz="6400" dirty="0" smtClean="0"/>
              <a:t>, </a:t>
            </a:r>
            <a:r>
              <a:rPr lang="it-IT" sz="6400" dirty="0"/>
              <a:t>e deve emettere i seguenti provvedimenti:</a:t>
            </a:r>
          </a:p>
          <a:p>
            <a:r>
              <a:rPr lang="it-IT" sz="6400" dirty="0"/>
              <a:t>la </a:t>
            </a:r>
            <a:r>
              <a:rPr lang="it-IT" sz="6400" b="1" dirty="0"/>
              <a:t>prescrizione obbligatoria</a:t>
            </a:r>
            <a:r>
              <a:rPr lang="it-IT" sz="6400" dirty="0"/>
              <a:t>, ai sensi dell'art </a:t>
            </a:r>
            <a:r>
              <a:rPr lang="it-IT" sz="6400" dirty="0" smtClean="0"/>
              <a:t>. 15 </a:t>
            </a:r>
            <a:r>
              <a:rPr lang="it-IT" sz="6400" dirty="0"/>
              <a:t>del </a:t>
            </a:r>
            <a:r>
              <a:rPr lang="it-IT" sz="6400" dirty="0" err="1"/>
              <a:t>D.Lgs</a:t>
            </a:r>
            <a:r>
              <a:rPr lang="it-IT" sz="6400" dirty="0"/>
              <a:t> 124/2004, che richiama l'art. 20 e ss. del </a:t>
            </a:r>
            <a:r>
              <a:rPr lang="it-IT" sz="6400" dirty="0" err="1"/>
              <a:t>D.Lgs.</a:t>
            </a:r>
            <a:r>
              <a:rPr lang="it-IT" sz="6400" dirty="0"/>
              <a:t> 758/1994. Si tratta di un provvedimento di tipo generale che l'organo ispettivo in qualità di Ufficiale di polizia giudiziaria emette ogniqualvolta si ravvisino estremi di </a:t>
            </a:r>
            <a:r>
              <a:rPr lang="it-IT" sz="6400" dirty="0" smtClean="0"/>
              <a:t>reato </a:t>
            </a:r>
            <a:r>
              <a:rPr lang="it-IT" sz="6400" dirty="0"/>
              <a:t>che siano puniti con la sola </a:t>
            </a:r>
            <a:r>
              <a:rPr lang="it-IT" sz="6400" dirty="0" smtClean="0"/>
              <a:t>ammenda  </a:t>
            </a:r>
            <a:r>
              <a:rPr lang="it-IT" sz="6400" dirty="0"/>
              <a:t>o con questa alternativa </a:t>
            </a:r>
            <a:r>
              <a:rPr lang="it-IT" sz="6400" dirty="0" smtClean="0"/>
              <a:t>all</a:t>
            </a:r>
            <a:r>
              <a:rPr lang="it-IT" sz="6400" dirty="0" smtClean="0">
                <a:hlinkClick r:id="rId3" tooltip="Arresto"/>
              </a:rPr>
              <a:t>‘</a:t>
            </a:r>
            <a:r>
              <a:rPr lang="it-IT" sz="6400" dirty="0" smtClean="0"/>
              <a:t>arresto, </a:t>
            </a:r>
            <a:r>
              <a:rPr lang="it-IT" sz="6400" dirty="0"/>
              <a:t>in materia giuslavoristica. In particolare esso è un ordine dato dall'Ispettore al datore di lavoro che impone la regolarizzazione della situazione sanabile, e la cui ottemperanza e il successivo pagamento di un importo pari ad un quarto dell'ammenda portano all'estinzione del reato (ad esempio minore assunto al lavoro senza la preventiva visita medica di idoneità). Tecnicamente si tratta di </a:t>
            </a:r>
            <a:r>
              <a:rPr lang="it-IT" sz="6400" dirty="0" smtClean="0"/>
              <a:t>un</a:t>
            </a:r>
            <a:r>
              <a:rPr lang="it-IT" sz="6400" dirty="0" smtClean="0">
                <a:hlinkClick r:id="rId4" tooltip="Oblazione"/>
              </a:rPr>
              <a:t>‘</a:t>
            </a:r>
            <a:r>
              <a:rPr lang="it-IT" sz="6400" dirty="0" smtClean="0"/>
              <a:t>oblazione. </a:t>
            </a:r>
            <a:r>
              <a:rPr lang="it-IT" sz="6400" dirty="0"/>
              <a:t>Tuttavia, l'Ispettore deve sempre comunicare alla </a:t>
            </a:r>
            <a:r>
              <a:rPr lang="it-IT" sz="6400" dirty="0" smtClean="0"/>
              <a:t>Procura della Repubblica  </a:t>
            </a:r>
            <a:r>
              <a:rPr lang="it-IT" sz="6400" dirty="0"/>
              <a:t>l'emissione del provvedimento e l'esito (ovvero l'ottemperanza, il pagamento, o il mancato pagamento), in ossequio al principio costituzionale dell'obbligatorietà </a:t>
            </a:r>
            <a:r>
              <a:rPr lang="it-IT" sz="6400" dirty="0" smtClean="0"/>
              <a:t>dell</a:t>
            </a:r>
            <a:r>
              <a:rPr lang="it-IT" sz="6400" dirty="0" smtClean="0">
                <a:hlinkClick r:id="rId5" tooltip="Azione penale"/>
              </a:rPr>
              <a:t>‘</a:t>
            </a:r>
            <a:r>
              <a:rPr lang="it-IT" sz="6400" dirty="0" smtClean="0"/>
              <a:t>azione penale  </a:t>
            </a:r>
            <a:r>
              <a:rPr lang="it-IT" sz="6400" dirty="0"/>
              <a:t>e della separazione dei poteri fra </a:t>
            </a:r>
            <a:r>
              <a:rPr lang="it-IT" sz="6400" dirty="0" smtClean="0"/>
              <a:t>esecutivo  </a:t>
            </a:r>
            <a:r>
              <a:rPr lang="it-IT" sz="6400" dirty="0"/>
              <a:t>e </a:t>
            </a:r>
            <a:r>
              <a:rPr lang="it-IT" sz="6400" dirty="0" smtClean="0"/>
              <a:t>giudiziario. </a:t>
            </a:r>
            <a:r>
              <a:rPr lang="it-IT" sz="6400" dirty="0"/>
              <a:t>In caso di non ottemperanza alla prescrizione obbligatoria o non pagamento si avrà il procedimento penale ordinario. La Prescrizione si pone come </a:t>
            </a:r>
            <a:r>
              <a:rPr lang="it-IT" sz="6400" i="1" dirty="0"/>
              <a:t>condizione di procedibilità</a:t>
            </a:r>
            <a:r>
              <a:rPr lang="it-IT" sz="6400" dirty="0"/>
              <a:t> </a:t>
            </a:r>
            <a:r>
              <a:rPr lang="it-IT" sz="6400" dirty="0" smtClean="0"/>
              <a:t>dell</a:t>
            </a:r>
            <a:r>
              <a:rPr lang="it-IT" sz="6400" dirty="0" smtClean="0">
                <a:hlinkClick r:id="rId5" tooltip="Azione penale"/>
              </a:rPr>
              <a:t>‘</a:t>
            </a:r>
            <a:r>
              <a:rPr lang="it-IT" sz="6400" dirty="0" smtClean="0"/>
              <a:t>azione penale. </a:t>
            </a:r>
            <a:endParaRPr lang="it-IT" sz="3400" dirty="0"/>
          </a:p>
          <a:p>
            <a:endParaRPr lang="it-IT" sz="3400" dirty="0" smtClean="0"/>
          </a:p>
          <a:p>
            <a:r>
              <a:rPr lang="it-IT" sz="8000" dirty="0" smtClean="0"/>
              <a:t>N. B.   </a:t>
            </a:r>
            <a:r>
              <a:rPr lang="it-IT" sz="8000" b="1" dirty="0" smtClean="0">
                <a:solidFill>
                  <a:srgbClr val="FF0000"/>
                </a:solidFill>
              </a:rPr>
              <a:t>LEGGE di DEPENALIZZAZIONE  24. 11. 1981, n°689</a:t>
            </a:r>
            <a:endParaRPr lang="it-IT" sz="8000" b="1" dirty="0">
              <a:solidFill>
                <a:srgbClr val="FF0000"/>
              </a:solidFill>
            </a:endParaRPr>
          </a:p>
          <a:p>
            <a:endParaRPr lang="it-IT" sz="3400" dirty="0"/>
          </a:p>
        </p:txBody>
      </p:sp>
    </p:spTree>
    <p:extLst>
      <p:ext uri="{BB962C8B-B14F-4D97-AF65-F5344CB8AC3E}">
        <p14:creationId xmlns:p14="http://schemas.microsoft.com/office/powerpoint/2010/main" val="41408406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a:t>
            </a:r>
            <a:endParaRPr lang="it-IT" dirty="0"/>
          </a:p>
        </p:txBody>
      </p:sp>
      <p:sp>
        <p:nvSpPr>
          <p:cNvPr id="3" name="Segnaposto contenuto 2"/>
          <p:cNvSpPr>
            <a:spLocks noGrp="1"/>
          </p:cNvSpPr>
          <p:nvPr>
            <p:ph idx="1"/>
          </p:nvPr>
        </p:nvSpPr>
        <p:spPr/>
        <p:txBody>
          <a:bodyPr>
            <a:normAutofit fontScale="47500" lnSpcReduction="20000"/>
          </a:bodyPr>
          <a:lstStyle/>
          <a:p>
            <a:r>
              <a:rPr lang="it-IT" dirty="0"/>
              <a:t>la </a:t>
            </a:r>
            <a:r>
              <a:rPr lang="it-IT" b="1" dirty="0"/>
              <a:t>diffida per le ritenute previdenziali</a:t>
            </a:r>
            <a:r>
              <a:rPr lang="it-IT" dirty="0"/>
              <a:t>, ai sensi dell'art. 2 della legge n. 638/1983. Rappresenta un'eccezione: in quanto, pur trattandosi di </a:t>
            </a:r>
            <a:r>
              <a:rPr lang="it-IT" dirty="0" smtClean="0"/>
              <a:t>delitti  </a:t>
            </a:r>
            <a:r>
              <a:rPr lang="it-IT" dirty="0"/>
              <a:t>in particolare dell'omesso versamento delle ritenute previdenziali a carico del lavoratore e trattenute dal </a:t>
            </a:r>
            <a:r>
              <a:rPr lang="it-IT" dirty="0" smtClean="0"/>
              <a:t> datore di lavoro, </a:t>
            </a:r>
            <a:r>
              <a:rPr lang="it-IT" dirty="0"/>
              <a:t>ai sensi dell'art. 2 della </a:t>
            </a:r>
            <a:r>
              <a:rPr lang="it-IT" dirty="0" smtClean="0"/>
              <a:t> </a:t>
            </a:r>
            <a:r>
              <a:rPr lang="it-IT" u="sng" dirty="0" smtClean="0"/>
              <a:t>Legge </a:t>
            </a:r>
            <a:r>
              <a:rPr lang="it-IT" u="sng" dirty="0"/>
              <a:t>n. 638 del 1983</a:t>
            </a:r>
            <a:r>
              <a:rPr lang="it-IT" dirty="0"/>
              <a:t>, e nonostante tale reato sia punito con la reclusione fino a 3 anni e la multa fino ad € 1.032, il legislatore ha voluto prevedere un'apposita e agile procedura sin dal </a:t>
            </a:r>
            <a:r>
              <a:rPr lang="it-IT" dirty="0" smtClean="0"/>
              <a:t> 1983, </a:t>
            </a:r>
            <a:r>
              <a:rPr lang="it-IT" dirty="0"/>
              <a:t>modificata con il D. </a:t>
            </a:r>
            <a:r>
              <a:rPr lang="it-IT" dirty="0" err="1"/>
              <a:t>lgs</a:t>
            </a:r>
            <a:r>
              <a:rPr lang="it-IT" dirty="0"/>
              <a:t>. n. 214 del 1994, con l'intento di favorire l'effettivo versamento di tali ritenute. In sostanza, l'Ispettore del lavoro diffida il datore di lavoro, con apposito verbale, il pagamento preciso dell'ammontare delle ritenute non versate </a:t>
            </a:r>
            <a:r>
              <a:rPr lang="it-IT" dirty="0" smtClean="0"/>
              <a:t>all</a:t>
            </a:r>
            <a:r>
              <a:rPr lang="it-IT" dirty="0" smtClean="0">
                <a:hlinkClick r:id="rId2" tooltip="INPS"/>
              </a:rPr>
              <a:t>‘</a:t>
            </a:r>
            <a:r>
              <a:rPr lang="it-IT" dirty="0" smtClean="0"/>
              <a:t> ente previdenziale . </a:t>
            </a:r>
            <a:r>
              <a:rPr lang="it-IT" dirty="0"/>
              <a:t>Qualora il diffidato ottemperi al pagamento entro tre mesi dalla notifica del verbale, il </a:t>
            </a:r>
            <a:r>
              <a:rPr lang="it-IT" dirty="0" smtClean="0"/>
              <a:t>reato  </a:t>
            </a:r>
            <a:r>
              <a:rPr lang="it-IT" dirty="0"/>
              <a:t>è estinto. In ogni caso l'Ispettore del lavoro comunicherà alla Procura della Repubblica l'attività svolta.</a:t>
            </a:r>
          </a:p>
          <a:p>
            <a:r>
              <a:rPr lang="it-IT" dirty="0"/>
              <a:t>la </a:t>
            </a:r>
            <a:r>
              <a:rPr lang="it-IT" b="1" dirty="0"/>
              <a:t>diffida per gli elevati contributi omessi</a:t>
            </a:r>
            <a:r>
              <a:rPr lang="it-IT" dirty="0"/>
              <a:t>, ai sensi dell'art. 37 della legge n. 689/1981. Similmente alla diffida per i le ritenute previdenziali, rappresenta un'eccezione. L'art. 37 legge 24 novembre 1981 n. 689. come modificata dal comma 19 dell'art. 116 legge n.338/2000, prevede che il datore di lavoro che, al </a:t>
            </a:r>
            <a:r>
              <a:rPr lang="it-IT" i="1" dirty="0"/>
              <a:t>fine di non versare in tutto o in parte contributi e premi</a:t>
            </a:r>
            <a:r>
              <a:rPr lang="it-IT" dirty="0"/>
              <a:t> previsti dalle leggi sulla previdenza e assistenza obbligatorie, omette una o più registrazioni o denunce obbligatorie, ovvero esegue una o più denunce obbligatorie in tutto o in parte non conformi al vero, è punito con la </a:t>
            </a:r>
            <a:r>
              <a:rPr lang="it-IT" i="1" dirty="0"/>
              <a:t>reclusione fino a due anni</a:t>
            </a:r>
            <a:r>
              <a:rPr lang="it-IT" dirty="0"/>
              <a:t> quando dal fatto deriva l'omesso versamento di contributi e premi previsti dalle leggi sulla previdenza ed assistenza obbligatorie per un </a:t>
            </a:r>
            <a:r>
              <a:rPr lang="it-IT" i="1" dirty="0"/>
              <a:t>importo mensile non inferiore al maggiore importo fra € 2.582 mensili e il cinquanta per cento dei contributi</a:t>
            </a:r>
            <a:r>
              <a:rPr lang="it-IT" dirty="0"/>
              <a:t> complessivamente dovuti per lo stesso mese. In tal caso l'Ispettore del lavoro sempre con apposito verbale, diffiderà il datore di lavoro al pagamento dell'omissione riscontrata, fermo restando l'obbligo di riferire al Pubblico Ministero la notizia di reato.</a:t>
            </a:r>
          </a:p>
          <a:p>
            <a:endParaRPr lang="it-IT" dirty="0"/>
          </a:p>
        </p:txBody>
      </p:sp>
    </p:spTree>
    <p:extLst>
      <p:ext uri="{BB962C8B-B14F-4D97-AF65-F5344CB8AC3E}">
        <p14:creationId xmlns:p14="http://schemas.microsoft.com/office/powerpoint/2010/main" val="2113070210"/>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a:t>
            </a:r>
            <a:endParaRPr lang="it-IT" dirty="0"/>
          </a:p>
        </p:txBody>
      </p:sp>
      <p:sp>
        <p:nvSpPr>
          <p:cNvPr id="3" name="Segnaposto contenuto 2"/>
          <p:cNvSpPr>
            <a:spLocks noGrp="1"/>
          </p:cNvSpPr>
          <p:nvPr>
            <p:ph idx="1"/>
          </p:nvPr>
        </p:nvSpPr>
        <p:spPr/>
        <p:txBody>
          <a:bodyPr>
            <a:normAutofit fontScale="55000" lnSpcReduction="20000"/>
          </a:bodyPr>
          <a:lstStyle/>
          <a:p>
            <a:r>
              <a:rPr lang="it-IT" dirty="0"/>
              <a:t>Ben più consistenti sono i poteri in </a:t>
            </a:r>
            <a:r>
              <a:rPr lang="it-IT" b="1" dirty="0"/>
              <a:t>ambito amministrativo</a:t>
            </a:r>
            <a:r>
              <a:rPr lang="it-IT" dirty="0"/>
              <a:t>. Completamente rivisitati dal D. </a:t>
            </a:r>
            <a:r>
              <a:rPr lang="it-IT" dirty="0" err="1"/>
              <a:t>lgs</a:t>
            </a:r>
            <a:r>
              <a:rPr lang="it-IT" dirty="0"/>
              <a:t>. 124/2004, o introdotti </a:t>
            </a:r>
            <a:r>
              <a:rPr lang="it-IT" i="1" dirty="0"/>
              <a:t>ex novo</a:t>
            </a:r>
            <a:r>
              <a:rPr lang="it-IT" dirty="0"/>
              <a:t>, essi possono riassumersi in:</a:t>
            </a:r>
          </a:p>
          <a:p>
            <a:r>
              <a:rPr lang="it-IT" b="1" dirty="0"/>
              <a:t>potere di riqualificazione</a:t>
            </a:r>
            <a:r>
              <a:rPr lang="it-IT" dirty="0"/>
              <a:t> ai sensi dell'art. 7 e 17 D. </a:t>
            </a:r>
            <a:r>
              <a:rPr lang="it-IT" dirty="0" err="1"/>
              <a:t>Lgs</a:t>
            </a:r>
            <a:r>
              <a:rPr lang="it-IT" dirty="0"/>
              <a:t>. n. 124/2004. Si tratta di un tradizionale potere affidato agli Ispettori del lavoro, già previsto dall'art. 7 DPR n. 520/1955, che si esplica in ambito pubblicistico, proprio per le competenze speciali che essi hanno. In sostanza l'Ispettore del lavoro quando sulla base delle attività di ispezione ed accertamento ritenga che il contratto scelto dalle parti non sia conforme a quello realmente posto in essere dai soggetti contrattuali (ad es. un co.co.pro. che celi un contratto di lavoro subordinato), l'ispettore del lavoro con </a:t>
            </a:r>
            <a:r>
              <a:rPr lang="it-IT" i="1" dirty="0"/>
              <a:t>verbale di accertamento e notificazione</a:t>
            </a:r>
            <a:r>
              <a:rPr lang="it-IT" dirty="0"/>
              <a:t>, non modifica la portata civilistica del contratto, ma ne ricollega delle conseguenze ai fini dell'inquadramento contributivo (sua prerogativa ai sensi dell'art. 7, comma 1, </a:t>
            </a:r>
            <a:r>
              <a:rPr lang="it-IT" dirty="0" err="1"/>
              <a:t>lett</a:t>
            </a:r>
            <a:r>
              <a:rPr lang="it-IT" dirty="0"/>
              <a:t>. d) D. </a:t>
            </a:r>
            <a:r>
              <a:rPr lang="it-IT" dirty="0" err="1"/>
              <a:t>Lgs</a:t>
            </a:r>
            <a:r>
              <a:rPr lang="it-IT" dirty="0"/>
              <a:t>. n. 124/2004, anche rispetto agli enti previdenziali), cui seguiranno le sanzioni amministrative pecuniarie per le errate comunicazioni telematiche o registrazioni sul libro unico del lavoro, ecc. Avverso tali verbali è ammesso ricorso ai sensi dell'art. 17, comma 2, D. </a:t>
            </a:r>
            <a:r>
              <a:rPr lang="it-IT" dirty="0" err="1"/>
              <a:t>Lgs</a:t>
            </a:r>
            <a:r>
              <a:rPr lang="it-IT" dirty="0"/>
              <a:t>. n. 124/2004 al Comitato Regionale per i Rapporti di Lavoro presso la </a:t>
            </a:r>
            <a:r>
              <a:rPr lang="it-IT" dirty="0" smtClean="0"/>
              <a:t>DRL, </a:t>
            </a:r>
            <a:r>
              <a:rPr lang="it-IT" dirty="0"/>
              <a:t>proprio per "</a:t>
            </a:r>
            <a:r>
              <a:rPr lang="it-IT" i="1" dirty="0"/>
              <a:t>... la sussistenza o la qualificazione dei rapporti di lavoro...</a:t>
            </a:r>
            <a:r>
              <a:rPr lang="it-IT" dirty="0"/>
              <a:t>".</a:t>
            </a:r>
          </a:p>
          <a:p>
            <a:endParaRPr lang="it-IT" dirty="0"/>
          </a:p>
        </p:txBody>
      </p:sp>
    </p:spTree>
    <p:extLst>
      <p:ext uri="{BB962C8B-B14F-4D97-AF65-F5344CB8AC3E}">
        <p14:creationId xmlns:p14="http://schemas.microsoft.com/office/powerpoint/2010/main" val="166781032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a:t>
            </a:r>
            <a:endParaRPr lang="it-IT" dirty="0"/>
          </a:p>
        </p:txBody>
      </p:sp>
      <p:sp>
        <p:nvSpPr>
          <p:cNvPr id="3" name="Segnaposto contenuto 2"/>
          <p:cNvSpPr>
            <a:spLocks noGrp="1"/>
          </p:cNvSpPr>
          <p:nvPr>
            <p:ph idx="1"/>
          </p:nvPr>
        </p:nvSpPr>
        <p:spPr/>
        <p:txBody>
          <a:bodyPr>
            <a:normAutofit fontScale="62500" lnSpcReduction="20000"/>
          </a:bodyPr>
          <a:lstStyle/>
          <a:p>
            <a:r>
              <a:rPr lang="it-IT" b="1" dirty="0" smtClean="0"/>
              <a:t>CONCILIAZIONE MONOCRATICA: </a:t>
            </a:r>
            <a:r>
              <a:rPr lang="it-IT" dirty="0" smtClean="0"/>
              <a:t>ai </a:t>
            </a:r>
            <a:r>
              <a:rPr lang="it-IT" dirty="0"/>
              <a:t>sensi dell'art. 11 del D. </a:t>
            </a:r>
            <a:r>
              <a:rPr lang="it-IT" dirty="0" err="1"/>
              <a:t>lgs</a:t>
            </a:r>
            <a:r>
              <a:rPr lang="it-IT" dirty="0"/>
              <a:t>. 124/2004. Rappresenta il metodo di risoluzione più innovativo introdotto dal predetto decreto 124/2004. In pratica ove vi sia stata denuncia da parte del lavoratore (tecnicamente, uno dei contenuti della "Richiesta di Intervento"), sia in tale sede che all'accesso ispettivo, è possibile esperire tale conciliazione, purché non vi siano </a:t>
            </a:r>
            <a:r>
              <a:rPr lang="it-IT" i="1" dirty="0" err="1"/>
              <a:t>primae</a:t>
            </a:r>
            <a:r>
              <a:rPr lang="it-IT" i="1" dirty="0"/>
              <a:t> </a:t>
            </a:r>
            <a:r>
              <a:rPr lang="it-IT" i="1" dirty="0" err="1"/>
              <a:t>facie</a:t>
            </a:r>
            <a:r>
              <a:rPr lang="it-IT" dirty="0"/>
              <a:t> - o si suppongano - estremi di </a:t>
            </a:r>
            <a:r>
              <a:rPr lang="it-IT" dirty="0" smtClean="0"/>
              <a:t> reato. </a:t>
            </a:r>
            <a:r>
              <a:rPr lang="it-IT" dirty="0"/>
              <a:t>In genere si tratta di rivendicazioni di natura economica (retribuzioni non pagate, straordinari, ecc.). Se </a:t>
            </a:r>
            <a:r>
              <a:rPr lang="it-IT" dirty="0" smtClean="0"/>
              <a:t>il lavoratore ed il datore di lavoro </a:t>
            </a:r>
            <a:r>
              <a:rPr lang="it-IT" u="sng" dirty="0" smtClean="0"/>
              <a:t>acconsentono</a:t>
            </a:r>
            <a:r>
              <a:rPr lang="it-IT" dirty="0"/>
              <a:t>, tale </a:t>
            </a:r>
            <a:r>
              <a:rPr lang="it-IT" dirty="0" smtClean="0"/>
              <a:t>conciliazione, </a:t>
            </a:r>
            <a:r>
              <a:rPr lang="it-IT" dirty="0"/>
              <a:t>viene effettuato presso la </a:t>
            </a:r>
            <a:r>
              <a:rPr lang="it-IT" dirty="0" smtClean="0"/>
              <a:t>Direzione Territoriale del Lavoro, </a:t>
            </a:r>
            <a:r>
              <a:rPr lang="it-IT" dirty="0"/>
              <a:t>innanzi ad </a:t>
            </a:r>
            <a:r>
              <a:rPr lang="it-IT" dirty="0" smtClean="0"/>
              <a:t>un funzionario </a:t>
            </a:r>
            <a:r>
              <a:rPr lang="it-IT" dirty="0"/>
              <a:t>(da cui monocratica). Si potrebbe parlare quasi di una sorta di </a:t>
            </a:r>
            <a:r>
              <a:rPr lang="it-IT" dirty="0" smtClean="0"/>
              <a:t>«patteggiamento», </a:t>
            </a:r>
            <a:r>
              <a:rPr lang="it-IT" dirty="0"/>
              <a:t>in analogia al sistema previsto dal </a:t>
            </a:r>
            <a:r>
              <a:rPr lang="it-IT" dirty="0" smtClean="0"/>
              <a:t> c.p.p.  </a:t>
            </a:r>
            <a:r>
              <a:rPr lang="it-IT" dirty="0"/>
              <a:t>per taluni reati. Infatti, se la conciliazione va a buon fine, sulla somma oggetto di contrattazione vengono versati i contributi previdenziali e assistenziali. L'integrale pagamento delle competenze retributive e contributive, estingue il procedimento ispettivo. In pratica viene dato un incentivo </a:t>
            </a:r>
            <a:r>
              <a:rPr lang="it-IT" dirty="0" smtClean="0"/>
              <a:t>al datore di lavoro. </a:t>
            </a:r>
            <a:r>
              <a:rPr lang="it-IT" dirty="0"/>
              <a:t>Viceversa, si procede ad ispezione secondo il tradizionale iter.</a:t>
            </a:r>
          </a:p>
        </p:txBody>
      </p:sp>
    </p:spTree>
    <p:extLst>
      <p:ext uri="{BB962C8B-B14F-4D97-AF65-F5344CB8AC3E}">
        <p14:creationId xmlns:p14="http://schemas.microsoft.com/office/powerpoint/2010/main" val="422178263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a:t>
            </a:r>
            <a:endParaRPr lang="it-IT" dirty="0"/>
          </a:p>
        </p:txBody>
      </p:sp>
      <p:sp>
        <p:nvSpPr>
          <p:cNvPr id="3" name="Segnaposto contenuto 2"/>
          <p:cNvSpPr>
            <a:spLocks noGrp="1"/>
          </p:cNvSpPr>
          <p:nvPr>
            <p:ph idx="1"/>
          </p:nvPr>
        </p:nvSpPr>
        <p:spPr/>
        <p:txBody>
          <a:bodyPr>
            <a:noAutofit/>
          </a:bodyPr>
          <a:lstStyle/>
          <a:p>
            <a:r>
              <a:rPr lang="it-IT" sz="1600" b="1" dirty="0" smtClean="0"/>
              <a:t>Contestazione </a:t>
            </a:r>
            <a:r>
              <a:rPr lang="it-IT" sz="1600" b="1" dirty="0"/>
              <a:t>o notificazione di </a:t>
            </a:r>
            <a:r>
              <a:rPr lang="it-IT" sz="1600" b="1" dirty="0" smtClean="0"/>
              <a:t> illecito amministrativo</a:t>
            </a:r>
            <a:r>
              <a:rPr lang="it-IT" sz="1600" dirty="0" smtClean="0"/>
              <a:t> </a:t>
            </a:r>
            <a:r>
              <a:rPr lang="it-IT" sz="1600" dirty="0"/>
              <a:t>ai sensi dell'articolo 14 della legge 689/1981. Rappresenta il tradizionale - e sino al 2004 unico - potere sanzionatorio dell'Ispettore. Attraverso tale atto, che segue la normativa generale sulle </a:t>
            </a:r>
            <a:r>
              <a:rPr lang="it-IT" sz="1600" dirty="0" smtClean="0"/>
              <a:t> sanzioni amministrative pecuniarie, </a:t>
            </a:r>
            <a:r>
              <a:rPr lang="it-IT" sz="1600" dirty="0"/>
              <a:t>vengono sanzionate le violazioni alla normativa giuslavoristica. Inoltre, il DLGS 81/2008, con l'articolo 301-bis, ha introdotto la possibilità di sanare le violazioni amministrative in esso contenute, mediante il pagamento dell'importo minimo previsto. Diversamente, l'iter sanzionatorio prosegue con l'applicazione della legge 689/1981. Tale legge, all'articolo 16, prevede che la </a:t>
            </a:r>
            <a:r>
              <a:rPr lang="it-IT" sz="1600" dirty="0" smtClean="0"/>
              <a:t> sanzione </a:t>
            </a:r>
            <a:r>
              <a:rPr lang="it-IT" sz="1600" dirty="0"/>
              <a:t>sia contestata in forma ridotta, ovvero un terzo del massimo o se più favorevole il doppio del minimo, qualora la sanzione abbia un minimo ed un massimo. In caso di mancato pagamento, o qualora non sia ammesso il pagamento ex articolo. 16, si procede a norma dell'articolo 17 della medesima legge con ordinanza-ingiunzione innanzi all'Ufficio Legale e Contenzioso della  </a:t>
            </a:r>
            <a:r>
              <a:rPr lang="it-IT" sz="1600" dirty="0" smtClean="0"/>
              <a:t>DTL. </a:t>
            </a:r>
            <a:r>
              <a:rPr lang="it-IT" sz="1600" dirty="0"/>
              <a:t>In tale sede, e prima dell'emissione, è possibile essere sentiti e presentare memorie difensive. Se l'Ufficio Legale ritiene che vi siano le prove del commesso </a:t>
            </a:r>
            <a:r>
              <a:rPr lang="it-IT" sz="1600" dirty="0" smtClean="0"/>
              <a:t>illecito  </a:t>
            </a:r>
            <a:r>
              <a:rPr lang="it-IT" sz="1600" dirty="0"/>
              <a:t>rigetta le tesi del datore di lavoro ed emette la predetta ordinanza in cui ingiunge il pagamento di una somma di denaro, in genere più alta rispetto a quella effettuata con contestazione o notificazione. In caso contrario, se si ritiene che vi sia il buon diritto del </a:t>
            </a:r>
            <a:r>
              <a:rPr lang="it-IT" sz="1600" dirty="0" smtClean="0"/>
              <a:t>datore di lavoro, </a:t>
            </a:r>
            <a:r>
              <a:rPr lang="it-IT" sz="1600" dirty="0"/>
              <a:t>l'Ufficio Legale e Contenzioso emette ordinanza di archiviazione. L'ordinanza-ingiunzione è ricorribile innanzi al </a:t>
            </a:r>
            <a:r>
              <a:rPr lang="it-IT" sz="1600" dirty="0" smtClean="0"/>
              <a:t> Tribunale Ordinario.</a:t>
            </a:r>
            <a:endParaRPr lang="it-IT" sz="1600" dirty="0"/>
          </a:p>
        </p:txBody>
      </p:sp>
    </p:spTree>
    <p:extLst>
      <p:ext uri="{BB962C8B-B14F-4D97-AF65-F5344CB8AC3E}">
        <p14:creationId xmlns:p14="http://schemas.microsoft.com/office/powerpoint/2010/main" val="26014341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a:t>
            </a:r>
            <a:endParaRPr lang="it-IT" dirty="0"/>
          </a:p>
        </p:txBody>
      </p:sp>
      <p:sp>
        <p:nvSpPr>
          <p:cNvPr id="3" name="Segnaposto contenuto 2"/>
          <p:cNvSpPr>
            <a:spLocks noGrp="1"/>
          </p:cNvSpPr>
          <p:nvPr>
            <p:ph idx="1"/>
          </p:nvPr>
        </p:nvSpPr>
        <p:spPr/>
        <p:txBody>
          <a:bodyPr>
            <a:normAutofit fontScale="92500"/>
          </a:bodyPr>
          <a:lstStyle/>
          <a:p>
            <a:r>
              <a:rPr lang="it-IT" b="1" dirty="0" smtClean="0"/>
              <a:t>Diffida </a:t>
            </a:r>
            <a:r>
              <a:rPr lang="it-IT" b="1" dirty="0"/>
              <a:t>obbligatoria</a:t>
            </a:r>
            <a:r>
              <a:rPr lang="it-IT" dirty="0"/>
              <a:t> ai sensi dell'art. 13 del D. </a:t>
            </a:r>
            <a:r>
              <a:rPr lang="it-IT" dirty="0" err="1"/>
              <a:t>lgs</a:t>
            </a:r>
            <a:r>
              <a:rPr lang="it-IT" dirty="0"/>
              <a:t>. 124/2004. La "diffida" a regolarizzare era già prevista inizialmente dal DPR n° 520/1955, art. </a:t>
            </a:r>
            <a:r>
              <a:rPr lang="it-IT" dirty="0" smtClean="0"/>
              <a:t>9. </a:t>
            </a:r>
          </a:p>
          <a:p>
            <a:r>
              <a:rPr lang="it-IT" dirty="0" smtClean="0"/>
              <a:t>Con il  </a:t>
            </a:r>
            <a:r>
              <a:rPr lang="it-IT" dirty="0"/>
              <a:t>D. </a:t>
            </a:r>
            <a:r>
              <a:rPr lang="it-IT" dirty="0" err="1"/>
              <a:t>Lgs</a:t>
            </a:r>
            <a:r>
              <a:rPr lang="it-IT" dirty="0"/>
              <a:t>. n. 124/2004 si ristruttura fortemente l'istituto della diffida, in quanto si dà il potere all'Ispettore del lavoro di diffidare il datore di lavoro alla regolarizzazione delle inosservanze comunque sanabili, analiticamente indicate in apposite circolari ministeriali.</a:t>
            </a:r>
          </a:p>
        </p:txBody>
      </p:sp>
    </p:spTree>
    <p:extLst>
      <p:ext uri="{BB962C8B-B14F-4D97-AF65-F5344CB8AC3E}">
        <p14:creationId xmlns:p14="http://schemas.microsoft.com/office/powerpoint/2010/main" val="3664012398"/>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a:t>
            </a:r>
            <a:endParaRPr lang="it-IT" dirty="0"/>
          </a:p>
        </p:txBody>
      </p:sp>
      <p:sp>
        <p:nvSpPr>
          <p:cNvPr id="3" name="Segnaposto contenuto 2"/>
          <p:cNvSpPr>
            <a:spLocks noGrp="1"/>
          </p:cNvSpPr>
          <p:nvPr>
            <p:ph idx="1"/>
          </p:nvPr>
        </p:nvSpPr>
        <p:spPr/>
        <p:txBody>
          <a:bodyPr>
            <a:normAutofit fontScale="25000" lnSpcReduction="20000"/>
          </a:bodyPr>
          <a:lstStyle/>
          <a:p>
            <a:r>
              <a:rPr lang="it-IT" sz="7200" dirty="0" smtClean="0"/>
              <a:t>La diffida obbligatoria rappresenta 'omologo </a:t>
            </a:r>
            <a:r>
              <a:rPr lang="it-IT" sz="7200" dirty="0"/>
              <a:t>della </a:t>
            </a:r>
            <a:r>
              <a:rPr lang="it-IT" sz="7200" i="1" dirty="0"/>
              <a:t>prescrizione obbligatoria</a:t>
            </a:r>
            <a:r>
              <a:rPr lang="it-IT" sz="7200" dirty="0"/>
              <a:t>, ma in ambito sanzionato con sanzioni amministrative pecuniarie. La diffida, nei casi in cui è applicabile, si pone come condizione di procedibilità per la notificazione o contestazione di illecito amministrativo. In caso di ottemperanza alla diffida il datore di lavoro è ammesso al pagamento della sanzione pecuniaria nella misura pari al minimo se in misura variabile, o a un quarto se in misura fissa. Il pagamento estingue il procedimento sanzionatorio. La diffida prevista dall'art. 13 non è sottoposta a ricorso, dal momento che essa è un «atto avente una finalità compositiva dell'ordine giuridico violato, che non è rivolto peraltro necessariamente al trasgressore bensì al "datore di lavoro" (anche persona giuridica), e che non è immediatamente lesivo</a:t>
            </a:r>
            <a:r>
              <a:rPr lang="it-IT" sz="7200" dirty="0" smtClean="0"/>
              <a:t>»</a:t>
            </a:r>
            <a:r>
              <a:rPr lang="it-IT" sz="7200" baseline="30000" dirty="0" smtClean="0"/>
              <a:t>[.</a:t>
            </a:r>
            <a:r>
              <a:rPr lang="it-IT" sz="7200" dirty="0" smtClean="0"/>
              <a:t>  </a:t>
            </a:r>
            <a:r>
              <a:rPr lang="it-IT" sz="7200" dirty="0"/>
              <a:t>In caso di non ottemperanza si provvede con notificazione di illecito amministrativo, ai sensi della legge n° 689/1981, contro il quale è invece ammesso ricorso amministrativo. Con la legge n. 183/2010, in vigore dal 24 novembre 2010, è stato riformato l'art. 13 del D. </a:t>
            </a:r>
            <a:r>
              <a:rPr lang="it-IT" sz="7200" dirty="0" err="1"/>
              <a:t>Lgs</a:t>
            </a:r>
            <a:r>
              <a:rPr lang="it-IT" sz="7200" dirty="0"/>
              <a:t>. n 124/2004 e la diffida obbligatoria deve essere contenuta in un unico verbale di accertamento e notificazione da notificare al trasgressore o all'eventuale obbligato in solido ex </a:t>
            </a:r>
            <a:r>
              <a:rPr lang="it-IT" sz="7200" dirty="0" err="1"/>
              <a:t>lege</a:t>
            </a:r>
            <a:r>
              <a:rPr lang="it-IT" sz="7200" dirty="0"/>
              <a:t> n. 689/1981 e, decorsi i termini di 30 e 15 giorni, rispettivamente per adempiere alla diffida e per pagare la sanzione amministrativa al minimo, questa assume gli effetti direttamente della notificazione di illecito amministrativo, senza la necessità dell'invio di un ulteriore verbale, ovviamente con gli importi aumentati</a:t>
            </a:r>
            <a:r>
              <a:rPr lang="it-IT" baseline="30000" dirty="0">
                <a:hlinkClick r:id="rId2"/>
              </a:rPr>
              <a:t>[</a:t>
            </a:r>
            <a:endParaRPr lang="it-IT" dirty="0"/>
          </a:p>
        </p:txBody>
      </p:sp>
    </p:spTree>
    <p:extLst>
      <p:ext uri="{BB962C8B-B14F-4D97-AF65-F5344CB8AC3E}">
        <p14:creationId xmlns:p14="http://schemas.microsoft.com/office/powerpoint/2010/main" val="3885075084"/>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a:t>
            </a:r>
            <a:endParaRPr lang="it-IT" dirty="0"/>
          </a:p>
        </p:txBody>
      </p:sp>
      <p:sp>
        <p:nvSpPr>
          <p:cNvPr id="3" name="Segnaposto contenuto 2"/>
          <p:cNvSpPr>
            <a:spLocks noGrp="1"/>
          </p:cNvSpPr>
          <p:nvPr>
            <p:ph idx="1"/>
          </p:nvPr>
        </p:nvSpPr>
        <p:spPr/>
        <p:txBody>
          <a:bodyPr>
            <a:normAutofit fontScale="55000" lnSpcReduction="20000"/>
          </a:bodyPr>
          <a:lstStyle/>
          <a:p>
            <a:r>
              <a:rPr lang="it-IT" b="1" dirty="0" smtClean="0"/>
              <a:t>La disposizione</a:t>
            </a:r>
            <a:r>
              <a:rPr lang="it-IT" dirty="0" smtClean="0"/>
              <a:t> </a:t>
            </a:r>
            <a:r>
              <a:rPr lang="it-IT" dirty="0"/>
              <a:t>ai sensi dell'art. 11 D.P.R. n. 520/1955, come </a:t>
            </a:r>
            <a:r>
              <a:rPr lang="it-IT" dirty="0" err="1"/>
              <a:t>mod</a:t>
            </a:r>
            <a:r>
              <a:rPr lang="it-IT" dirty="0"/>
              <a:t>. dal D. </a:t>
            </a:r>
            <a:r>
              <a:rPr lang="it-IT" dirty="0" err="1"/>
              <a:t>Lgs</a:t>
            </a:r>
            <a:r>
              <a:rPr lang="it-IT" dirty="0"/>
              <a:t>. n. 758/1994 e richiamato dall'art. </a:t>
            </a:r>
            <a:r>
              <a:rPr lang="it-IT" b="1" dirty="0"/>
              <a:t>14 del D. </a:t>
            </a:r>
            <a:r>
              <a:rPr lang="it-IT" b="1" dirty="0" err="1"/>
              <a:t>Lgs</a:t>
            </a:r>
            <a:r>
              <a:rPr lang="it-IT" b="1" dirty="0"/>
              <a:t>. n. 124/2004</a:t>
            </a:r>
            <a:r>
              <a:rPr lang="it-IT" dirty="0"/>
              <a:t>. Anch'essa prevista dal DPR n. 520/1955, agli artt. 10 e 11, veniva talvolta confusa con la "vecchia" diffida, che ora, con la riscrittura a seguito del D. </a:t>
            </a:r>
            <a:r>
              <a:rPr lang="it-IT" dirty="0" err="1"/>
              <a:t>L.s</a:t>
            </a:r>
            <a:r>
              <a:rPr lang="it-IT" dirty="0"/>
              <a:t>. n. 124/2004, assume invece un significato specifico più consono al nuovo assetto sanzionatorio. La disposizione viene configurata come un ordine dato dall'Ispettore in materie di lavoro e legislazione sociale, limitatamente a quelle norme che presentassero un margine di apprezzamento discrezionale, purché la violazione riscontrata non sia già prevista come illecito o reato. In sostanza la disposizione emanata ha il compito di riempire di contenuto sostanziale la norma </a:t>
            </a:r>
            <a:r>
              <a:rPr lang="it-IT" i="1" dirty="0"/>
              <a:t>in bianco</a:t>
            </a:r>
            <a:r>
              <a:rPr lang="it-IT" dirty="0"/>
              <a:t> così predisposta dalla legge oppure di imporre condizioni specifiche quando le condizioni di lavoro lo richiedono oppure nel caso di "erronea" ma in buona fede o incompleta applicazione di norme tecniche volontarie. Le tre tipologie sono comunque similari e non sempre distinguibili fra di loro, come previsto dall'articolo 302 del DLGS 81/2008. Essa consente di adattare la norma alle molteplici variabili della vita lavorativa. Tali disposizioni sono immediatamente esecutive e ricorribili innanzi al direttore della Direzione Territoriale del Lavoro. La disposizione può essere utilizzata sia nell'ambito del rapporto di lavoro che in materia di sicurezza e salute del lavoro. L'inottemperanza alla disposizione è sanzionata dal predetto DPR n. 520/1955.</a:t>
            </a:r>
          </a:p>
        </p:txBody>
      </p:sp>
    </p:spTree>
    <p:extLst>
      <p:ext uri="{BB962C8B-B14F-4D97-AF65-F5344CB8AC3E}">
        <p14:creationId xmlns:p14="http://schemas.microsoft.com/office/powerpoint/2010/main" val="1371212602"/>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a:t>
            </a:r>
            <a:endParaRPr lang="it-IT" dirty="0"/>
          </a:p>
        </p:txBody>
      </p:sp>
      <p:sp>
        <p:nvSpPr>
          <p:cNvPr id="3" name="Segnaposto contenuto 2"/>
          <p:cNvSpPr>
            <a:spLocks noGrp="1"/>
          </p:cNvSpPr>
          <p:nvPr>
            <p:ph idx="1"/>
          </p:nvPr>
        </p:nvSpPr>
        <p:spPr/>
        <p:txBody>
          <a:bodyPr>
            <a:normAutofit fontScale="70000" lnSpcReduction="20000"/>
          </a:bodyPr>
          <a:lstStyle/>
          <a:p>
            <a:r>
              <a:rPr lang="it-IT" b="1" dirty="0" smtClean="0"/>
              <a:t>La diffida </a:t>
            </a:r>
            <a:r>
              <a:rPr lang="it-IT" b="1" dirty="0"/>
              <a:t>accertativa per crediti patrimoniali</a:t>
            </a:r>
            <a:r>
              <a:rPr lang="it-IT" dirty="0"/>
              <a:t> ai sensi dell'art. 12 del D. </a:t>
            </a:r>
            <a:r>
              <a:rPr lang="it-IT" dirty="0" err="1"/>
              <a:t>lgs</a:t>
            </a:r>
            <a:r>
              <a:rPr lang="it-IT" dirty="0"/>
              <a:t>. 124/2004. Non ha precedenti nel sistema </a:t>
            </a:r>
            <a:r>
              <a:rPr lang="it-IT" dirty="0" smtClean="0"/>
              <a:t>giuslavoristico </a:t>
            </a:r>
            <a:r>
              <a:rPr lang="it-IT" dirty="0"/>
              <a:t>italiano. Tale diffida consiste in una sorta di </a:t>
            </a:r>
            <a:r>
              <a:rPr lang="it-IT" dirty="0" smtClean="0"/>
              <a:t>decreto ingiuntivo  </a:t>
            </a:r>
            <a:r>
              <a:rPr lang="it-IT" dirty="0"/>
              <a:t>con cui si diffida al datore di lavoro il pagamento di crediti patrimoniali certi in favore del lavoratore. Presupposto è che l'ammontare della somma sia già quantificata (in pratica retribuzioni o parti di esse, straordinari, ecc.). Entro 30 giorni dal ricevimento della diffida il datore di lavoro può proporre una conciliazione presso la Direzione Territoriale del Lavoro e, se questa va a buon fine, viene firmato un verbale. In caso contrario con provvedimento del Direttore della Direzione Territoriale del Lavoro la diffida accertativa acquisisce il valore di accertamento tecnico con valore di </a:t>
            </a:r>
            <a:r>
              <a:rPr lang="it-IT" dirty="0" smtClean="0"/>
              <a:t> </a:t>
            </a:r>
            <a:r>
              <a:rPr lang="it-IT" u="sng" dirty="0" smtClean="0"/>
              <a:t>titolo esecutivo.</a:t>
            </a:r>
            <a:endParaRPr lang="it-IT" u="sng" dirty="0"/>
          </a:p>
        </p:txBody>
      </p:sp>
    </p:spTree>
    <p:extLst>
      <p:ext uri="{BB962C8B-B14F-4D97-AF65-F5344CB8AC3E}">
        <p14:creationId xmlns:p14="http://schemas.microsoft.com/office/powerpoint/2010/main" val="271324406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normAutofit fontScale="90000"/>
          </a:bodyPr>
          <a:lstStyle/>
          <a:p>
            <a:r>
              <a:rPr lang="it-IT" dirty="0" smtClean="0"/>
              <a:t/>
            </a:r>
            <a:br>
              <a:rPr lang="it-IT" dirty="0" smtClean="0"/>
            </a:br>
            <a:r>
              <a:rPr lang="it-IT" dirty="0"/>
              <a:t/>
            </a:r>
            <a:br>
              <a:rPr lang="it-IT" dirty="0"/>
            </a:br>
            <a:r>
              <a:rPr lang="it-IT" dirty="0" smtClean="0"/>
              <a:t/>
            </a:r>
            <a:br>
              <a:rPr lang="it-IT" dirty="0" smtClean="0"/>
            </a:br>
            <a:r>
              <a:rPr lang="it-IT" dirty="0" smtClean="0"/>
              <a:t>Costituzione </a:t>
            </a:r>
            <a:br>
              <a:rPr lang="it-IT" dirty="0" smtClean="0"/>
            </a:br>
            <a:r>
              <a:rPr lang="it-IT" dirty="0" smtClean="0"/>
              <a:t>della Repubblica Italiana, </a:t>
            </a:r>
            <a:br>
              <a:rPr lang="it-IT" dirty="0" smtClean="0"/>
            </a:br>
            <a:r>
              <a:rPr lang="it-IT" dirty="0" smtClean="0"/>
              <a:t>promulgata il 27.12.1947</a:t>
            </a:r>
            <a:endParaRPr lang="it-IT" dirty="0"/>
          </a:p>
        </p:txBody>
      </p:sp>
      <p:sp>
        <p:nvSpPr>
          <p:cNvPr id="3" name="Segnaposto contenuto 2"/>
          <p:cNvSpPr>
            <a:spLocks noGrp="1"/>
          </p:cNvSpPr>
          <p:nvPr>
            <p:ph idx="1"/>
          </p:nvPr>
        </p:nvSpPr>
        <p:spPr>
          <a:xfrm>
            <a:off x="457200" y="2564904"/>
            <a:ext cx="8229600" cy="3561259"/>
          </a:xfrm>
        </p:spPr>
        <p:txBody>
          <a:bodyPr/>
          <a:lstStyle/>
          <a:p>
            <a:endParaRPr lang="it-IT" dirty="0"/>
          </a:p>
          <a:p>
            <a:pPr marL="0" indent="0" algn="ctr">
              <a:buNone/>
            </a:pPr>
            <a:r>
              <a:rPr lang="it-IT" dirty="0" smtClean="0"/>
              <a:t>Articolo  1</a:t>
            </a:r>
          </a:p>
          <a:p>
            <a:pPr marL="0" indent="0" algn="ctr">
              <a:buNone/>
            </a:pPr>
            <a:r>
              <a:rPr lang="it-IT" dirty="0" smtClean="0">
                <a:latin typeface="Arial Black" panose="020B0A04020102020204" pitchFamily="34" charset="0"/>
                <a:cs typeface="Aharoni" panose="02010803020104030203" pitchFamily="2" charset="-79"/>
              </a:rPr>
              <a:t>L ‘ ITALIA É UNA REPUBBLICA DEMOCRATICA  FONDATA SUL LAVORO</a:t>
            </a:r>
            <a:endParaRPr lang="it-IT" dirty="0">
              <a:latin typeface="Arial Black" panose="020B0A04020102020204" pitchFamily="34" charset="0"/>
              <a:cs typeface="Aharoni" panose="02010803020104030203" pitchFamily="2" charset="-79"/>
            </a:endParaRPr>
          </a:p>
        </p:txBody>
      </p:sp>
    </p:spTree>
    <p:extLst>
      <p:ext uri="{BB962C8B-B14F-4D97-AF65-F5344CB8AC3E}">
        <p14:creationId xmlns:p14="http://schemas.microsoft.com/office/powerpoint/2010/main" val="61854867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a:t>
            </a:r>
            <a:endParaRPr lang="it-IT" dirty="0"/>
          </a:p>
        </p:txBody>
      </p:sp>
      <p:sp>
        <p:nvSpPr>
          <p:cNvPr id="3" name="Segnaposto contenuto 2"/>
          <p:cNvSpPr>
            <a:spLocks noGrp="1"/>
          </p:cNvSpPr>
          <p:nvPr>
            <p:ph idx="1"/>
          </p:nvPr>
        </p:nvSpPr>
        <p:spPr/>
        <p:txBody>
          <a:bodyPr>
            <a:normAutofit fontScale="70000" lnSpcReduction="20000"/>
          </a:bodyPr>
          <a:lstStyle/>
          <a:p>
            <a:r>
              <a:rPr lang="it-IT" b="1" dirty="0" smtClean="0"/>
              <a:t>La sospensione </a:t>
            </a:r>
            <a:r>
              <a:rPr lang="it-IT" b="1" dirty="0"/>
              <a:t>dell'attività imprenditoriale</a:t>
            </a:r>
            <a:r>
              <a:rPr lang="it-IT" dirty="0"/>
              <a:t> ai sensi dell'art. 14 del D. </a:t>
            </a:r>
            <a:r>
              <a:rPr lang="it-IT" dirty="0" err="1"/>
              <a:t>Lgs</a:t>
            </a:r>
            <a:r>
              <a:rPr lang="it-IT" dirty="0"/>
              <a:t>. n. 81/2008. Introdotta recentemente per combattere più efficacemente il cosiddetto </a:t>
            </a:r>
            <a:r>
              <a:rPr lang="it-IT" dirty="0" smtClean="0"/>
              <a:t>«</a:t>
            </a:r>
            <a:r>
              <a:rPr lang="it-IT" i="1" u="sng" dirty="0" smtClean="0"/>
              <a:t>lavoro nero</a:t>
            </a:r>
            <a:r>
              <a:rPr lang="it-IT" dirty="0" smtClean="0"/>
              <a:t>», </a:t>
            </a:r>
            <a:r>
              <a:rPr lang="it-IT" dirty="0"/>
              <a:t>all'inizio solo per l'edilizia ai sensi dell'art. 36-bis della legge 248/2006, è stata estesa successivamente a qualunque attività imprenditoriale, ai sensi dell'art. 5 della </a:t>
            </a:r>
            <a:r>
              <a:rPr lang="it-IT" dirty="0" smtClean="0"/>
              <a:t>Legge  n</a:t>
            </a:r>
            <a:r>
              <a:rPr lang="it-IT" dirty="0"/>
              <a:t>. 123/2007. È stata completamente rivista dal nuovo </a:t>
            </a:r>
            <a:r>
              <a:rPr lang="it-IT" dirty="0" smtClean="0"/>
              <a:t> </a:t>
            </a:r>
            <a:r>
              <a:rPr lang="it-IT" u="sng" dirty="0" smtClean="0"/>
              <a:t>Testo Unico Sicurezza Lavoro, </a:t>
            </a:r>
            <a:r>
              <a:rPr lang="it-IT" u="sng" dirty="0"/>
              <a:t>il </a:t>
            </a:r>
            <a:r>
              <a:rPr lang="it-IT" u="sng" dirty="0" err="1"/>
              <a:t>D.Lgs.</a:t>
            </a:r>
            <a:r>
              <a:rPr lang="it-IT" u="sng" dirty="0"/>
              <a:t> 9 aprile </a:t>
            </a:r>
            <a:r>
              <a:rPr lang="it-IT" u="sng" dirty="0" smtClean="0"/>
              <a:t>2008, </a:t>
            </a:r>
            <a:r>
              <a:rPr lang="it-IT" u="sng" dirty="0"/>
              <a:t>n. 81</a:t>
            </a:r>
            <a:r>
              <a:rPr lang="it-IT" dirty="0"/>
              <a:t>, in vigore dal 15 maggio 2008. Rappresenta il potere più invasivo dell'Ispettore. Il provvedimento di sospensione consiste in una sostanziale chiusura dell'attività o parte di essa. Presupposti per l'emanazione di tale provvedimento sono:</a:t>
            </a:r>
          </a:p>
          <a:p>
            <a:r>
              <a:rPr lang="it-IT" dirty="0"/>
              <a:t>1) presenza di  </a:t>
            </a:r>
            <a:r>
              <a:rPr lang="it-IT" u="sng" dirty="0" smtClean="0"/>
              <a:t>lavoratori irregolari </a:t>
            </a:r>
            <a:r>
              <a:rPr lang="it-IT" dirty="0"/>
              <a:t>(cosiddetti "in nero") in percentuale pari o superiore al 20% del totale dei lavoratori presenti sul luogo di lavoro;</a:t>
            </a:r>
          </a:p>
          <a:p>
            <a:r>
              <a:rPr lang="it-IT" dirty="0"/>
              <a:t>2) gravi e reiterate violazioni in materia di tutela </a:t>
            </a:r>
            <a:r>
              <a:rPr lang="it-IT" dirty="0" smtClean="0"/>
              <a:t>della salute  </a:t>
            </a:r>
            <a:r>
              <a:rPr lang="it-IT" dirty="0"/>
              <a:t>e della </a:t>
            </a:r>
            <a:r>
              <a:rPr lang="it-IT" dirty="0" smtClean="0"/>
              <a:t>sicurezza </a:t>
            </a:r>
            <a:r>
              <a:rPr lang="it-IT" dirty="0"/>
              <a:t>sul </a:t>
            </a:r>
            <a:r>
              <a:rPr lang="it-IT" dirty="0" smtClean="0"/>
              <a:t>lavoro</a:t>
            </a:r>
            <a:endParaRPr lang="it-IT" dirty="0"/>
          </a:p>
        </p:txBody>
      </p:sp>
    </p:spTree>
    <p:extLst>
      <p:ext uri="{BB962C8B-B14F-4D97-AF65-F5344CB8AC3E}">
        <p14:creationId xmlns:p14="http://schemas.microsoft.com/office/powerpoint/2010/main" val="3373769941"/>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Sanzioni</a:t>
            </a:r>
            <a:endParaRPr lang="it-IT" dirty="0"/>
          </a:p>
        </p:txBody>
      </p:sp>
      <p:sp>
        <p:nvSpPr>
          <p:cNvPr id="3" name="Segnaposto contenuto 2"/>
          <p:cNvSpPr>
            <a:spLocks noGrp="1"/>
          </p:cNvSpPr>
          <p:nvPr>
            <p:ph idx="1"/>
          </p:nvPr>
        </p:nvSpPr>
        <p:spPr>
          <a:xfrm>
            <a:off x="539552" y="1556792"/>
            <a:ext cx="8229600" cy="4525963"/>
          </a:xfrm>
        </p:spPr>
        <p:txBody>
          <a:bodyPr>
            <a:normAutofit fontScale="55000" lnSpcReduction="20000"/>
          </a:bodyPr>
          <a:lstStyle/>
          <a:p>
            <a:r>
              <a:rPr lang="it-IT" dirty="0" smtClean="0"/>
              <a:t>Le </a:t>
            </a:r>
            <a:r>
              <a:rPr lang="it-IT" dirty="0"/>
              <a:t>sanzioni irrogate dall'Ispettore del lavoro sono </a:t>
            </a:r>
            <a:r>
              <a:rPr lang="it-IT" dirty="0" smtClean="0"/>
              <a:t>generalmente sanzioni </a:t>
            </a:r>
            <a:r>
              <a:rPr lang="it-IT" dirty="0"/>
              <a:t>amministrative pecuniarie, che rappresentano la maggior parte delle sanzioni nel mondo giuslavoristico. Diversamente per l'Ispettore tecnico, le cui sanzioni emesse sono quasi esclusivamente quelle pecuniarie previste dalle norme penali, come il DLGS 81/2008.</a:t>
            </a:r>
          </a:p>
          <a:p>
            <a:r>
              <a:rPr lang="it-IT" dirty="0"/>
              <a:t>Le prime, possono riguardare tutte le formalità relative all'instaurazione del rapporto di lavoro, la consegna del contratto di lavoro al dipendente, le mancate iscrizioni su Libro Unico del Lavoro, cosiddetta </a:t>
            </a:r>
            <a:r>
              <a:rPr lang="it-IT" i="1" dirty="0"/>
              <a:t>LUL</a:t>
            </a:r>
            <a:r>
              <a:rPr lang="it-IT" dirty="0"/>
              <a:t> (che sostituisce dal 2008 vari registri obbligatori quali il libro matricola e paga, nonché il registro d'impresa per le aziende agricole), la comunicazione ai Centri per l'impiego (ora al servizio informatico </a:t>
            </a:r>
            <a:r>
              <a:rPr lang="it-IT" dirty="0" smtClean="0"/>
              <a:t> </a:t>
            </a:r>
            <a:r>
              <a:rPr lang="it-IT" dirty="0" err="1" smtClean="0"/>
              <a:t>C.o</a:t>
            </a:r>
            <a:r>
              <a:rPr lang="it-IT" dirty="0" smtClean="0"/>
              <a:t>. t.)  </a:t>
            </a:r>
            <a:r>
              <a:rPr lang="it-IT" dirty="0"/>
              <a:t>dell'assunzione o della cessazione, il rispetto delle ore contrattualmente previste, o della particolarità del contratto (apprendistato, inserimento, somministrato, ecc.), o ancora la tutela di particolari categorie, come le lavoratrici madri, l'inserimento dei disabili ecc. In genere, le sanzioni vanno da un minimo di circa € 100 fino a circa € 1.000, ma non mancano le eccezioni.</a:t>
            </a:r>
          </a:p>
          <a:p>
            <a:r>
              <a:rPr lang="it-IT" dirty="0"/>
              <a:t>Vi sono, tuttavia, adempimenti sanzionati pesantemente collegati a situazioni che il legislatore vuole reprimere: si pensi al cosiddetto  </a:t>
            </a:r>
            <a:r>
              <a:rPr lang="it-IT" dirty="0" smtClean="0"/>
              <a:t> « lavoro nero».</a:t>
            </a:r>
            <a:endParaRPr lang="it-IT" dirty="0"/>
          </a:p>
          <a:p>
            <a:endParaRPr lang="it-IT" dirty="0"/>
          </a:p>
        </p:txBody>
      </p:sp>
    </p:spTree>
    <p:extLst>
      <p:ext uri="{BB962C8B-B14F-4D97-AF65-F5344CB8AC3E}">
        <p14:creationId xmlns:p14="http://schemas.microsoft.com/office/powerpoint/2010/main" val="4180854119"/>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Poteri</a:t>
            </a:r>
            <a:endParaRPr lang="it-IT" dirty="0"/>
          </a:p>
        </p:txBody>
      </p:sp>
      <p:sp>
        <p:nvSpPr>
          <p:cNvPr id="3" name="Segnaposto contenuto 2"/>
          <p:cNvSpPr>
            <a:spLocks noGrp="1"/>
          </p:cNvSpPr>
          <p:nvPr>
            <p:ph idx="1"/>
          </p:nvPr>
        </p:nvSpPr>
        <p:spPr/>
        <p:txBody>
          <a:bodyPr>
            <a:normAutofit fontScale="62500" lnSpcReduction="20000"/>
          </a:bodyPr>
          <a:lstStyle/>
          <a:p>
            <a:r>
              <a:rPr lang="it-IT" b="1" dirty="0" smtClean="0"/>
              <a:t>LAVORO NERO </a:t>
            </a:r>
            <a:r>
              <a:rPr lang="it-IT" dirty="0" smtClean="0"/>
              <a:t>: in tali </a:t>
            </a:r>
            <a:r>
              <a:rPr lang="it-IT" dirty="0"/>
              <a:t>casi la sanzione prevista dalla </a:t>
            </a:r>
            <a:r>
              <a:rPr lang="it-IT" dirty="0" smtClean="0"/>
              <a:t>Decreto legge n° 12/2002, </a:t>
            </a:r>
            <a:r>
              <a:rPr lang="it-IT" dirty="0"/>
              <a:t>come modificata dalla legge n° 248/2006 (che ha spostato la competenza </a:t>
            </a:r>
            <a:r>
              <a:rPr lang="it-IT" dirty="0" smtClean="0"/>
              <a:t>dall</a:t>
            </a:r>
            <a:r>
              <a:rPr lang="it-IT" dirty="0" smtClean="0">
                <a:hlinkClick r:id="rId2" tooltip="Agenzia delle entrate"/>
              </a:rPr>
              <a:t>‘</a:t>
            </a:r>
            <a:r>
              <a:rPr lang="it-IT" dirty="0" smtClean="0"/>
              <a:t>Agenzia delle Entrate (AGE) </a:t>
            </a:r>
            <a:r>
              <a:rPr lang="it-IT" dirty="0"/>
              <a:t>alla </a:t>
            </a:r>
            <a:r>
              <a:rPr lang="it-IT" dirty="0" smtClean="0"/>
              <a:t> Direzione Territoriale del Lavoro)</a:t>
            </a:r>
          </a:p>
          <a:p>
            <a:pPr marL="0" indent="0">
              <a:buNone/>
            </a:pPr>
            <a:endParaRPr lang="it-IT" dirty="0" smtClean="0"/>
          </a:p>
          <a:p>
            <a:pPr marL="0" indent="0" algn="just">
              <a:buNone/>
            </a:pPr>
            <a:r>
              <a:rPr lang="it-IT" dirty="0" smtClean="0"/>
              <a:t>Norma più volte riformata: da ultimo il </a:t>
            </a:r>
            <a:r>
              <a:rPr lang="it-IT" dirty="0" smtClean="0">
                <a:solidFill>
                  <a:srgbClr val="FF0000"/>
                </a:solidFill>
              </a:rPr>
              <a:t>Decreto Legge n° 145/2013</a:t>
            </a:r>
            <a:r>
              <a:rPr lang="it-IT" dirty="0" smtClean="0"/>
              <a:t>, convertito con modificazioni in </a:t>
            </a:r>
            <a:r>
              <a:rPr lang="it-IT" dirty="0" smtClean="0">
                <a:solidFill>
                  <a:srgbClr val="FF0000"/>
                </a:solidFill>
              </a:rPr>
              <a:t>Legge n° 9/2014</a:t>
            </a:r>
            <a:r>
              <a:rPr lang="it-IT" dirty="0" smtClean="0"/>
              <a:t>: in caso di impiego di lavoratori </a:t>
            </a:r>
            <a:r>
              <a:rPr lang="it-IT" u="sng" dirty="0" smtClean="0"/>
              <a:t>subordinati </a:t>
            </a:r>
            <a:r>
              <a:rPr lang="it-IT" dirty="0" smtClean="0"/>
              <a:t> senza preventiva comunicazione di instaurazione del rapporto di lavoro da parte del datore di lavoro privato (con la sola esclusione del </a:t>
            </a:r>
            <a:r>
              <a:rPr lang="it-IT" dirty="0" err="1" smtClean="0"/>
              <a:t>ddl</a:t>
            </a:r>
            <a:r>
              <a:rPr lang="it-IT" dirty="0" smtClean="0"/>
              <a:t> domestico), si applica la sanzione amministrativa da </a:t>
            </a:r>
            <a:r>
              <a:rPr lang="it-IT" u="sng" dirty="0" smtClean="0"/>
              <a:t>€ 1.950 a € 15.600 </a:t>
            </a:r>
            <a:r>
              <a:rPr lang="it-IT" dirty="0" smtClean="0"/>
              <a:t>per ciascuno lavoratore irregolare, maggiorata da € 195 per  </a:t>
            </a:r>
            <a:r>
              <a:rPr lang="it-IT" dirty="0"/>
              <a:t>ogni giorno effettivo di </a:t>
            </a:r>
            <a:r>
              <a:rPr lang="it-IT" dirty="0" smtClean="0"/>
              <a:t>lavoro irregolare </a:t>
            </a:r>
            <a:r>
              <a:rPr lang="it-IT" dirty="0"/>
              <a:t>(o "in nero" che dir si voglia). </a:t>
            </a:r>
            <a:r>
              <a:rPr lang="it-IT" dirty="0" smtClean="0"/>
              <a:t>Sanzione incrementata del 30% ai sensi dell’art 14 lettera b) del citato D.L. n° 145/2013; non è ammessa la procedura di diffida di cui all’art. 13 del </a:t>
            </a:r>
            <a:r>
              <a:rPr lang="it-IT" dirty="0" err="1" smtClean="0"/>
              <a:t>D.Lgs</a:t>
            </a:r>
            <a:r>
              <a:rPr lang="it-IT" dirty="0" smtClean="0"/>
              <a:t> n° 124/2004)</a:t>
            </a:r>
          </a:p>
          <a:p>
            <a:pPr marL="0" indent="0" algn="just">
              <a:buNone/>
            </a:pPr>
            <a:endParaRPr lang="it-IT" dirty="0" smtClean="0"/>
          </a:p>
          <a:p>
            <a:pPr marL="0" indent="0" algn="just">
              <a:buNone/>
            </a:pPr>
            <a:r>
              <a:rPr lang="it-IT" dirty="0" smtClean="0"/>
              <a:t>Esempio: 1 giorno di lavoro nero sanzione di € 3.965</a:t>
            </a:r>
            <a:endParaRPr lang="it-IT" dirty="0"/>
          </a:p>
        </p:txBody>
      </p:sp>
    </p:spTree>
    <p:extLst>
      <p:ext uri="{BB962C8B-B14F-4D97-AF65-F5344CB8AC3E}">
        <p14:creationId xmlns:p14="http://schemas.microsoft.com/office/powerpoint/2010/main" val="229573661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Storia</a:t>
            </a:r>
            <a:endParaRPr lang="it-IT" dirty="0"/>
          </a:p>
        </p:txBody>
      </p:sp>
      <p:sp>
        <p:nvSpPr>
          <p:cNvPr id="3" name="Segnaposto contenuto 2"/>
          <p:cNvSpPr>
            <a:spLocks noGrp="1"/>
          </p:cNvSpPr>
          <p:nvPr>
            <p:ph idx="1"/>
          </p:nvPr>
        </p:nvSpPr>
        <p:spPr/>
        <p:txBody>
          <a:bodyPr>
            <a:normAutofit fontScale="85000" lnSpcReduction="20000"/>
          </a:bodyPr>
          <a:lstStyle/>
          <a:p>
            <a:r>
              <a:rPr lang="it-IT" dirty="0"/>
              <a:t>Con la legge </a:t>
            </a:r>
            <a:r>
              <a:rPr lang="it-IT" b="1" dirty="0"/>
              <a:t>19 luglio </a:t>
            </a:r>
            <a:r>
              <a:rPr lang="it-IT" b="1" dirty="0" smtClean="0"/>
              <a:t>1906, </a:t>
            </a:r>
            <a:r>
              <a:rPr lang="it-IT" b="1" dirty="0"/>
              <a:t>n. 380 </a:t>
            </a:r>
            <a:r>
              <a:rPr lang="it-IT" dirty="0"/>
              <a:t>nasce il "</a:t>
            </a:r>
            <a:r>
              <a:rPr lang="it-IT" i="1" dirty="0"/>
              <a:t>Corpo degli Ispettori del Lavoro</a:t>
            </a:r>
            <a:r>
              <a:rPr lang="it-IT" dirty="0"/>
              <a:t>", fortemente voluta dal ministro </a:t>
            </a:r>
            <a:r>
              <a:rPr lang="it-IT" dirty="0" smtClean="0"/>
              <a:t>Francesco Cocco-</a:t>
            </a:r>
            <a:r>
              <a:rPr lang="it-IT" dirty="0" err="1" smtClean="0"/>
              <a:t>Ortu</a:t>
            </a:r>
            <a:r>
              <a:rPr lang="it-IT" dirty="0" smtClean="0"/>
              <a:t>, </a:t>
            </a:r>
            <a:r>
              <a:rPr lang="it-IT" dirty="0"/>
              <a:t>esponente di spicco dell'area giolittiana. Successivamente si completò con la legge 22 dicembre </a:t>
            </a:r>
            <a:r>
              <a:rPr lang="it-IT" dirty="0" smtClean="0"/>
              <a:t> 1912, </a:t>
            </a:r>
            <a:r>
              <a:rPr lang="it-IT" dirty="0"/>
              <a:t>n. 1361, recante </a:t>
            </a:r>
            <a:r>
              <a:rPr lang="it-IT" i="1" dirty="0"/>
              <a:t>Istituzione del Corpo degli ispettori dell'industria e del lavoro</a:t>
            </a:r>
            <a:r>
              <a:rPr lang="it-IT" dirty="0"/>
              <a:t>, a livello periferico il processo di organizzazione delle strutture organizzative del lavoro sviluppando quanto previsto durante l'età giolittiana con l'Ufficio del Lavoro. La legge del 1912, quindi, istituì in ogni provincia un </a:t>
            </a:r>
            <a:r>
              <a:rPr lang="it-IT" i="1" dirty="0"/>
              <a:t>Ispettorato dell'industria e del lavoro</a:t>
            </a:r>
            <a:r>
              <a:rPr lang="it-IT" dirty="0"/>
              <a:t>, </a:t>
            </a:r>
            <a:r>
              <a:rPr lang="it-IT" u="sng" dirty="0"/>
              <a:t>organo periferico </a:t>
            </a:r>
            <a:r>
              <a:rPr lang="it-IT" dirty="0"/>
              <a:t>del </a:t>
            </a:r>
            <a:r>
              <a:rPr lang="it-IT" u="sng" dirty="0" smtClean="0"/>
              <a:t>Ministero dell’ Agricoltura, Industria e Commercio</a:t>
            </a:r>
            <a:endParaRPr lang="it-IT" u="sng" dirty="0"/>
          </a:p>
        </p:txBody>
      </p:sp>
    </p:spTree>
    <p:extLst>
      <p:ext uri="{BB962C8B-B14F-4D97-AF65-F5344CB8AC3E}">
        <p14:creationId xmlns:p14="http://schemas.microsoft.com/office/powerpoint/2010/main" val="401327658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Storia</a:t>
            </a:r>
            <a:endParaRPr lang="it-IT" dirty="0"/>
          </a:p>
        </p:txBody>
      </p:sp>
      <p:sp>
        <p:nvSpPr>
          <p:cNvPr id="3" name="Segnaposto contenuto 2"/>
          <p:cNvSpPr>
            <a:spLocks noGrp="1"/>
          </p:cNvSpPr>
          <p:nvPr>
            <p:ph idx="1"/>
          </p:nvPr>
        </p:nvSpPr>
        <p:spPr/>
        <p:txBody>
          <a:bodyPr/>
          <a:lstStyle/>
          <a:p>
            <a:pPr algn="just"/>
            <a:r>
              <a:rPr lang="it-IT" dirty="0" smtClean="0"/>
              <a:t>Con  </a:t>
            </a:r>
            <a:r>
              <a:rPr lang="it-IT" dirty="0"/>
              <a:t>la Legge 3 giugno 1920, n. 700, </a:t>
            </a:r>
            <a:r>
              <a:rPr lang="it-IT" dirty="0" smtClean="0"/>
              <a:t>(</a:t>
            </a:r>
            <a:r>
              <a:rPr lang="it-IT" i="1" dirty="0" smtClean="0"/>
              <a:t>Istituzione </a:t>
            </a:r>
            <a:r>
              <a:rPr lang="it-IT" i="1" dirty="0"/>
              <a:t>del Ministero per il Lavoro e la Previdenza sociale. Delineazione delle </a:t>
            </a:r>
            <a:r>
              <a:rPr lang="it-IT" i="1" dirty="0" smtClean="0"/>
              <a:t>competenze)</a:t>
            </a:r>
            <a:r>
              <a:rPr lang="it-IT" dirty="0" smtClean="0"/>
              <a:t>, fu diviso il </a:t>
            </a:r>
            <a:r>
              <a:rPr lang="it-IT" dirty="0"/>
              <a:t>Ministero dell'Industria </a:t>
            </a:r>
            <a:r>
              <a:rPr lang="it-IT" dirty="0" smtClean="0"/>
              <a:t>in Ministero del Lavoro e della Previdenza Sociale  </a:t>
            </a:r>
            <a:r>
              <a:rPr lang="it-IT" dirty="0"/>
              <a:t>e </a:t>
            </a:r>
            <a:r>
              <a:rPr lang="it-IT" dirty="0" smtClean="0"/>
              <a:t>in Ministero dell’Industria e del Commercio.</a:t>
            </a:r>
            <a:endParaRPr lang="it-IT" dirty="0"/>
          </a:p>
        </p:txBody>
      </p:sp>
    </p:spTree>
    <p:extLst>
      <p:ext uri="{BB962C8B-B14F-4D97-AF65-F5344CB8AC3E}">
        <p14:creationId xmlns:p14="http://schemas.microsoft.com/office/powerpoint/2010/main" val="413920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Storia</a:t>
            </a:r>
            <a:endParaRPr lang="it-IT" dirty="0"/>
          </a:p>
        </p:txBody>
      </p:sp>
      <p:sp>
        <p:nvSpPr>
          <p:cNvPr id="3" name="Segnaposto contenuto 2"/>
          <p:cNvSpPr>
            <a:spLocks noGrp="1"/>
          </p:cNvSpPr>
          <p:nvPr>
            <p:ph idx="1"/>
          </p:nvPr>
        </p:nvSpPr>
        <p:spPr/>
        <p:txBody>
          <a:bodyPr>
            <a:normAutofit fontScale="62500" lnSpcReduction="20000"/>
          </a:bodyPr>
          <a:lstStyle/>
          <a:p>
            <a:r>
              <a:rPr lang="it-IT" dirty="0"/>
              <a:t>Nel periodo repubblicano l'Ispettore del Lavoro conosce una evoluzione segnata dalla rapida evoluzione, sociale ed economica, e quindi legislativa e giuslavoristica dell'Italia.</a:t>
            </a:r>
          </a:p>
          <a:p>
            <a:r>
              <a:rPr lang="it-IT" dirty="0"/>
              <a:t>Una prima fase la possiamo collocare </a:t>
            </a:r>
            <a:r>
              <a:rPr lang="it-IT" dirty="0" smtClean="0"/>
              <a:t>negli anni cinquanta, </a:t>
            </a:r>
            <a:r>
              <a:rPr lang="it-IT" dirty="0"/>
              <a:t>quando con vari DPR (tra i quali il </a:t>
            </a:r>
            <a:r>
              <a:rPr lang="it-IT" b="1" dirty="0"/>
              <a:t>DPR 19 marzo 1955 n. 520</a:t>
            </a:r>
            <a:r>
              <a:rPr lang="it-IT" dirty="0"/>
              <a:t>, sulla riorganizzazione centrale e periferica del Ministero) vennero poste le basi dell'attuale ordinamento dell'Ispettore del Lavoro. Esso dipendeva </a:t>
            </a:r>
            <a:r>
              <a:rPr lang="it-IT" dirty="0" smtClean="0"/>
              <a:t>dall’ </a:t>
            </a:r>
            <a:r>
              <a:rPr lang="it-IT" i="1" dirty="0" smtClean="0"/>
              <a:t>Ispettorato </a:t>
            </a:r>
            <a:r>
              <a:rPr lang="it-IT" i="1" dirty="0"/>
              <a:t>del Lavoro</a:t>
            </a:r>
            <a:r>
              <a:rPr lang="it-IT" dirty="0"/>
              <a:t> con sede in ogni </a:t>
            </a:r>
            <a:r>
              <a:rPr lang="it-IT" i="1" u="sng" dirty="0" smtClean="0"/>
              <a:t>Provincia della Repubblica</a:t>
            </a:r>
            <a:r>
              <a:rPr lang="it-IT" dirty="0" smtClean="0"/>
              <a:t>, </a:t>
            </a:r>
            <a:r>
              <a:rPr lang="it-IT" dirty="0"/>
              <a:t>ed organo periferico del </a:t>
            </a:r>
            <a:r>
              <a:rPr lang="it-IT" dirty="0" smtClean="0"/>
              <a:t>Ministero del Lavoro e della Previdenza Sociale. </a:t>
            </a:r>
            <a:r>
              <a:rPr lang="it-IT" dirty="0"/>
              <a:t>Durante quegli anni le sanzioni in materia di lavoro erano tutte di natura penalistica e la funzione dell'Ispettore era quella di accertare e fare rapporto al magistrato inquirente (da cui la qualifica di Ufficiale di Polizia Giudiziaria, cfr. l'art. 8 del DPR 19 marzo 1955 n. 520). Un sistema di questo tipo, pur esistendo dei meccanismi deflativi dell'ambito penalistico, non permetteva una tutela rapida dei diritti dei lavoratori che venivano penalizzati dalle lungaggini che affliggevano i processi civili e penali.</a:t>
            </a:r>
          </a:p>
        </p:txBody>
      </p:sp>
    </p:spTree>
    <p:extLst>
      <p:ext uri="{BB962C8B-B14F-4D97-AF65-F5344CB8AC3E}">
        <p14:creationId xmlns:p14="http://schemas.microsoft.com/office/powerpoint/2010/main" val="83602969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Storia</a:t>
            </a:r>
            <a:endParaRPr lang="it-IT" dirty="0"/>
          </a:p>
        </p:txBody>
      </p:sp>
      <p:sp>
        <p:nvSpPr>
          <p:cNvPr id="3" name="Segnaposto contenuto 2"/>
          <p:cNvSpPr>
            <a:spLocks noGrp="1"/>
          </p:cNvSpPr>
          <p:nvPr>
            <p:ph idx="1"/>
          </p:nvPr>
        </p:nvSpPr>
        <p:spPr/>
        <p:txBody>
          <a:bodyPr>
            <a:normAutofit/>
          </a:bodyPr>
          <a:lstStyle/>
          <a:p>
            <a:r>
              <a:rPr lang="it-IT" b="1" dirty="0"/>
              <a:t>Direzione </a:t>
            </a:r>
            <a:r>
              <a:rPr lang="it-IT" b="1" dirty="0" smtClean="0"/>
              <a:t>Territoriale </a:t>
            </a:r>
            <a:r>
              <a:rPr lang="it-IT" b="1" dirty="0"/>
              <a:t>del </a:t>
            </a:r>
            <a:r>
              <a:rPr lang="it-IT" b="1" dirty="0" smtClean="0"/>
              <a:t>Lavoro</a:t>
            </a:r>
            <a:r>
              <a:rPr lang="it-IT" dirty="0" smtClean="0"/>
              <a:t> </a:t>
            </a:r>
            <a:r>
              <a:rPr lang="it-IT" dirty="0"/>
              <a:t>(o anche </a:t>
            </a:r>
            <a:r>
              <a:rPr lang="it-IT" b="1" dirty="0"/>
              <a:t>DTL</a:t>
            </a:r>
            <a:r>
              <a:rPr lang="it-IT" dirty="0"/>
              <a:t>) è l'articolazione periferica, generalmente con competenza in ambito </a:t>
            </a:r>
            <a:r>
              <a:rPr lang="it-IT" dirty="0" smtClean="0"/>
              <a:t>provinciale del  </a:t>
            </a:r>
            <a:r>
              <a:rPr lang="it-IT" u="sng" dirty="0" smtClean="0"/>
              <a:t>Ministero del Lavoro e delle Politiche Sociali</a:t>
            </a:r>
            <a:r>
              <a:rPr lang="it-IT" dirty="0" smtClean="0"/>
              <a:t>. </a:t>
            </a:r>
            <a:r>
              <a:rPr lang="it-IT" dirty="0"/>
              <a:t>Ha sostituito la vecchia </a:t>
            </a:r>
            <a:r>
              <a:rPr lang="it-IT" b="1" dirty="0"/>
              <a:t>Direzione provinciale del lavoro</a:t>
            </a:r>
            <a:r>
              <a:rPr lang="it-IT" dirty="0"/>
              <a:t>, istituita con la legge 24 dicembre 1993 n. 538 </a:t>
            </a:r>
            <a:r>
              <a:rPr lang="it-IT" dirty="0" smtClean="0"/>
              <a:t>(legge finanziaria </a:t>
            </a:r>
            <a:r>
              <a:rPr lang="it-IT" dirty="0"/>
              <a:t>per l'anno 1994</a:t>
            </a:r>
            <a:r>
              <a:rPr lang="it-IT" dirty="0" smtClean="0"/>
              <a:t>).</a:t>
            </a:r>
            <a:endParaRPr lang="it-IT" dirty="0"/>
          </a:p>
        </p:txBody>
      </p:sp>
    </p:spTree>
    <p:extLst>
      <p:ext uri="{BB962C8B-B14F-4D97-AF65-F5344CB8AC3E}">
        <p14:creationId xmlns:p14="http://schemas.microsoft.com/office/powerpoint/2010/main" val="21372787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Storia</a:t>
            </a:r>
            <a:endParaRPr lang="it-IT" dirty="0"/>
          </a:p>
        </p:txBody>
      </p:sp>
      <p:sp>
        <p:nvSpPr>
          <p:cNvPr id="3" name="Segnaposto contenuto 2"/>
          <p:cNvSpPr>
            <a:spLocks noGrp="1"/>
          </p:cNvSpPr>
          <p:nvPr>
            <p:ph idx="1"/>
          </p:nvPr>
        </p:nvSpPr>
        <p:spPr/>
        <p:txBody>
          <a:bodyPr>
            <a:normAutofit fontScale="70000" lnSpcReduction="20000"/>
          </a:bodyPr>
          <a:lstStyle/>
          <a:p>
            <a:r>
              <a:rPr lang="it-IT" b="1" dirty="0"/>
              <a:t>La DTL è stata istituita con D.P.R. 7 aprile 2011, n. 144</a:t>
            </a:r>
            <a:r>
              <a:rPr lang="it-IT" dirty="0"/>
              <a:t>, per modifica della denominazione e parziale accorpamento delle DPL, ossia "direzioni provinciali del lavoro". </a:t>
            </a:r>
            <a:r>
              <a:rPr lang="it-IT" b="1" dirty="0"/>
              <a:t>Queste ultime, erano nate nel 1996 </a:t>
            </a:r>
            <a:r>
              <a:rPr lang="it-IT" dirty="0"/>
              <a:t>in seguito alla riforma disposta dal </a:t>
            </a:r>
            <a:r>
              <a:rPr lang="it-IT" dirty="0" smtClean="0"/>
              <a:t>governo Amato </a:t>
            </a:r>
            <a:r>
              <a:rPr lang="it-IT" dirty="0"/>
              <a:t>con la legge finanziaria del 1994, la legge 24 dicembre 1993, n. 537, al cui art. 1, commi 5 e 6, disponeva l</a:t>
            </a:r>
            <a:r>
              <a:rPr lang="it-IT" u="sng" dirty="0"/>
              <a:t>'unificazione</a:t>
            </a:r>
            <a:r>
              <a:rPr lang="it-IT" dirty="0"/>
              <a:t> degli uffici periferici provinciali e regionali del Ministero del Lavoro. Pertanto, si diede attuazione a tale disposizione solo con il </a:t>
            </a:r>
            <a:r>
              <a:rPr lang="it-IT" b="1" u="sng" dirty="0"/>
              <a:t>DM 7 novembre </a:t>
            </a:r>
            <a:r>
              <a:rPr lang="it-IT" b="1" u="sng" dirty="0" smtClean="0"/>
              <a:t> 1996, </a:t>
            </a:r>
            <a:r>
              <a:rPr lang="it-IT" b="1" u="sng" dirty="0"/>
              <a:t>n. 687</a:t>
            </a:r>
            <a:r>
              <a:rPr lang="it-IT" u="sng" dirty="0"/>
              <a:t>, recante </a:t>
            </a:r>
            <a:r>
              <a:rPr lang="it-IT" i="1" u="sng" dirty="0"/>
              <a:t>Norme per l'unificazione degli uffici periferici del Ministero del lavoro e della previdenza sociale e l'istituzione delle direzioni regionali e provinciali del lavoro</a:t>
            </a:r>
            <a:r>
              <a:rPr lang="it-IT" u="sng" dirty="0"/>
              <a:t>, </a:t>
            </a:r>
            <a:r>
              <a:rPr lang="it-IT" dirty="0"/>
              <a:t>che portò alla fusione degli Uffici provinciali e regionali del lavoro e della massima occupazione (noti come UPLMO o URLMO) e degli ispettorati del lavoro tanto provinciali che regionali, razionalizzando l'ordinamento periferico ministeriale.</a:t>
            </a:r>
          </a:p>
        </p:txBody>
      </p:sp>
    </p:spTree>
    <p:extLst>
      <p:ext uri="{BB962C8B-B14F-4D97-AF65-F5344CB8AC3E}">
        <p14:creationId xmlns:p14="http://schemas.microsoft.com/office/powerpoint/2010/main" val="2504512638"/>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dirty="0" smtClean="0"/>
              <a:t>Storia</a:t>
            </a:r>
            <a:endParaRPr lang="it-IT" dirty="0"/>
          </a:p>
        </p:txBody>
      </p:sp>
      <p:sp>
        <p:nvSpPr>
          <p:cNvPr id="3" name="Segnaposto contenuto 2"/>
          <p:cNvSpPr>
            <a:spLocks noGrp="1"/>
          </p:cNvSpPr>
          <p:nvPr>
            <p:ph idx="1"/>
          </p:nvPr>
        </p:nvSpPr>
        <p:spPr/>
        <p:txBody>
          <a:bodyPr>
            <a:normAutofit fontScale="62500" lnSpcReduction="20000"/>
          </a:bodyPr>
          <a:lstStyle/>
          <a:p>
            <a:r>
              <a:rPr lang="it-IT" dirty="0" smtClean="0"/>
              <a:t>Le DIREZIONI TERRITORIALI DEL LAVORO, sono ubicate nei capoluoghi di provincia e di  regioni, su  </a:t>
            </a:r>
            <a:r>
              <a:rPr lang="it-IT" dirty="0"/>
              <a:t>tutto il territorio nazionale tranne Trentino-Alto Adige e Sicilia, ove sono presenti analoghi servizi, ma regionalizzati. </a:t>
            </a:r>
          </a:p>
          <a:p>
            <a:r>
              <a:rPr lang="it-IT" dirty="0"/>
              <a:t>Presso il Ministero è presente, tra le altre, la </a:t>
            </a:r>
            <a:r>
              <a:rPr lang="it-IT" b="1" dirty="0"/>
              <a:t>Direzione Generale dell'Attività Ispettiva (DGAI) </a:t>
            </a:r>
            <a:r>
              <a:rPr lang="it-IT" dirty="0"/>
              <a:t>col compito del coordinamento nazionale della funzioni di vigilanza, istituita proprio col d.lgs. n. 124/2004.</a:t>
            </a:r>
          </a:p>
          <a:p>
            <a:r>
              <a:rPr lang="it-IT" dirty="0"/>
              <a:t>Nella Direzione Territoriale del Lavoro sono presenti due </a:t>
            </a:r>
            <a:r>
              <a:rPr lang="it-IT" u="sng" dirty="0"/>
              <a:t>Serviz</a:t>
            </a:r>
            <a:r>
              <a:rPr lang="it-IT" dirty="0"/>
              <a:t>i: il Servizio Politiche del Lavoro (SPL) e il Servizio Ispezioni del Lavoro (SIL), quest'ultimo formato da due unità operative (UO):</a:t>
            </a:r>
          </a:p>
          <a:p>
            <a:r>
              <a:rPr lang="it-IT" dirty="0"/>
              <a:t>l'Unità operativa vigilanza ordinaria (UOVO), composta dagli Ispettori del lavoro (ordinari);</a:t>
            </a:r>
          </a:p>
          <a:p>
            <a:r>
              <a:rPr lang="it-IT" dirty="0"/>
              <a:t>l'Unità operativa vigilanza tecnica (UOVT), composta dagli Ispettori tecnici (Ispettori del lavoro con specializzazione tecnica, quelli selezionati con il concorso del 2004 laureati in ingegneria e architettura);</a:t>
            </a:r>
          </a:p>
          <a:p>
            <a:endParaRPr lang="it-IT" dirty="0"/>
          </a:p>
        </p:txBody>
      </p:sp>
    </p:spTree>
    <p:extLst>
      <p:ext uri="{BB962C8B-B14F-4D97-AF65-F5344CB8AC3E}">
        <p14:creationId xmlns:p14="http://schemas.microsoft.com/office/powerpoint/2010/main" val="3126279326"/>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203</TotalTime>
  <Words>5439</Words>
  <Application>Microsoft Office PowerPoint</Application>
  <PresentationFormat>Presentazione su schermo (4:3)</PresentationFormat>
  <Paragraphs>147</Paragraphs>
  <Slides>32</Slides>
  <Notes>2</Notes>
  <HiddenSlides>0</HiddenSlides>
  <MMClips>0</MMClips>
  <ScaleCrop>false</ScaleCrop>
  <HeadingPairs>
    <vt:vector size="4" baseType="variant">
      <vt:variant>
        <vt:lpstr>Tema</vt:lpstr>
      </vt:variant>
      <vt:variant>
        <vt:i4>1</vt:i4>
      </vt:variant>
      <vt:variant>
        <vt:lpstr>Titoli diapositive</vt:lpstr>
      </vt:variant>
      <vt:variant>
        <vt:i4>32</vt:i4>
      </vt:variant>
    </vt:vector>
  </HeadingPairs>
  <TitlesOfParts>
    <vt:vector size="33" baseType="lpstr">
      <vt:lpstr>Tema di Office</vt:lpstr>
      <vt:lpstr>MINISTERO DEL LAVORO e DELLE POLITICHE SOCIALI DIREZIONE TERRITORIALE DEL LAVORO</vt:lpstr>
      <vt:lpstr>Recapiti vox      019 842911 fax  019 81291240  </vt:lpstr>
      <vt:lpstr>   Costituzione  della Repubblica Italiana,  promulgata il 27.12.1947</vt:lpstr>
      <vt:lpstr>Storia</vt:lpstr>
      <vt:lpstr>Storia</vt:lpstr>
      <vt:lpstr>Storia</vt:lpstr>
      <vt:lpstr>Storia</vt:lpstr>
      <vt:lpstr>Storia</vt:lpstr>
      <vt:lpstr>Storia</vt:lpstr>
      <vt:lpstr>Storia</vt:lpstr>
      <vt:lpstr>Accesso</vt:lpstr>
      <vt:lpstr>Attuale</vt:lpstr>
      <vt:lpstr>Competenze</vt:lpstr>
      <vt:lpstr>Competenze</vt:lpstr>
      <vt:lpstr>Competenze</vt:lpstr>
      <vt:lpstr>Competenze (segue)</vt:lpstr>
      <vt:lpstr>Competenze</vt:lpstr>
      <vt:lpstr>Poteri</vt:lpstr>
      <vt:lpstr>Poteri</vt:lpstr>
      <vt:lpstr>Poteri</vt:lpstr>
      <vt:lpstr>Poteri </vt:lpstr>
      <vt:lpstr>Poteri</vt:lpstr>
      <vt:lpstr>Poteri</vt:lpstr>
      <vt:lpstr>Poteri</vt:lpstr>
      <vt:lpstr>Poteri</vt:lpstr>
      <vt:lpstr>Poteri</vt:lpstr>
      <vt:lpstr>Poteri</vt:lpstr>
      <vt:lpstr>Poteri</vt:lpstr>
      <vt:lpstr>Poteri</vt:lpstr>
      <vt:lpstr>Poteri</vt:lpstr>
      <vt:lpstr>Sanzioni</vt:lpstr>
      <vt:lpstr>Poteri</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MINISTERO DEL LAVORO e DELLE POLITICHE SOCIALI DIREZIONE TERRITORIALE DEL LAVORO</dc:title>
  <dc:creator>Capra Giovanni</dc:creator>
  <cp:lastModifiedBy>Capra Giovanni</cp:lastModifiedBy>
  <cp:revision>37</cp:revision>
  <dcterms:created xsi:type="dcterms:W3CDTF">2014-10-07T13:40:32Z</dcterms:created>
  <dcterms:modified xsi:type="dcterms:W3CDTF">2014-11-13T15:10:34Z</dcterms:modified>
</cp:coreProperties>
</file>