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wav" ContentType="audio/x-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7" r:id="rId1"/>
  </p:sldMasterIdLst>
  <p:notesMasterIdLst>
    <p:notesMasterId r:id="rId64"/>
  </p:notesMasterIdLst>
  <p:sldIdLst>
    <p:sldId id="256" r:id="rId2"/>
    <p:sldId id="324" r:id="rId3"/>
    <p:sldId id="268" r:id="rId4"/>
    <p:sldId id="317" r:id="rId5"/>
    <p:sldId id="325" r:id="rId6"/>
    <p:sldId id="362" r:id="rId7"/>
    <p:sldId id="363" r:id="rId8"/>
    <p:sldId id="364" r:id="rId9"/>
    <p:sldId id="368" r:id="rId10"/>
    <p:sldId id="327" r:id="rId11"/>
    <p:sldId id="367" r:id="rId12"/>
    <p:sldId id="333" r:id="rId13"/>
    <p:sldId id="381" r:id="rId14"/>
    <p:sldId id="365" r:id="rId15"/>
    <p:sldId id="366" r:id="rId16"/>
    <p:sldId id="334" r:id="rId17"/>
    <p:sldId id="335" r:id="rId18"/>
    <p:sldId id="336" r:id="rId19"/>
    <p:sldId id="369" r:id="rId20"/>
    <p:sldId id="371" r:id="rId21"/>
    <p:sldId id="370" r:id="rId22"/>
    <p:sldId id="346" r:id="rId23"/>
    <p:sldId id="372" r:id="rId24"/>
    <p:sldId id="357" r:id="rId25"/>
    <p:sldId id="358" r:id="rId26"/>
    <p:sldId id="341" r:id="rId27"/>
    <p:sldId id="359" r:id="rId28"/>
    <p:sldId id="354" r:id="rId29"/>
    <p:sldId id="355" r:id="rId30"/>
    <p:sldId id="342" r:id="rId31"/>
    <p:sldId id="352" r:id="rId32"/>
    <p:sldId id="380" r:id="rId33"/>
    <p:sldId id="382" r:id="rId34"/>
    <p:sldId id="351" r:id="rId35"/>
    <p:sldId id="353" r:id="rId36"/>
    <p:sldId id="290" r:id="rId37"/>
    <p:sldId id="378" r:id="rId38"/>
    <p:sldId id="374" r:id="rId39"/>
    <p:sldId id="329" r:id="rId40"/>
    <p:sldId id="330" r:id="rId41"/>
    <p:sldId id="291" r:id="rId42"/>
    <p:sldId id="274" r:id="rId43"/>
    <p:sldId id="300" r:id="rId44"/>
    <p:sldId id="301" r:id="rId45"/>
    <p:sldId id="275" r:id="rId46"/>
    <p:sldId id="273" r:id="rId47"/>
    <p:sldId id="314" r:id="rId48"/>
    <p:sldId id="361" r:id="rId49"/>
    <p:sldId id="266" r:id="rId50"/>
    <p:sldId id="306" r:id="rId51"/>
    <p:sldId id="375" r:id="rId52"/>
    <p:sldId id="376" r:id="rId53"/>
    <p:sldId id="259" r:id="rId54"/>
    <p:sldId id="302" r:id="rId55"/>
    <p:sldId id="286" r:id="rId56"/>
    <p:sldId id="303" r:id="rId57"/>
    <p:sldId id="264" r:id="rId58"/>
    <p:sldId id="356" r:id="rId59"/>
    <p:sldId id="377" r:id="rId60"/>
    <p:sldId id="265" r:id="rId61"/>
    <p:sldId id="379" r:id="rId62"/>
    <p:sldId id="383" r:id="rId63"/>
  </p:sldIdLst>
  <p:sldSz cx="9144000" cy="6858000" type="screen4x3"/>
  <p:notesSz cx="6858000" cy="9144000"/>
  <p:defaultTextStyle>
    <a:defPPr>
      <a:defRPr lang="it-IT"/>
    </a:defPPr>
    <a:lvl1pPr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1pPr>
    <a:lvl2pPr marL="4572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2pPr>
    <a:lvl3pPr marL="9144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3pPr>
    <a:lvl4pPr marL="13716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4pPr>
    <a:lvl5pPr marL="1828800" algn="l" rtl="0" fontAlgn="base">
      <a:spcBef>
        <a:spcPct val="0"/>
      </a:spcBef>
      <a:spcAft>
        <a:spcPct val="0"/>
      </a:spcAft>
      <a:defRPr kern="1200">
        <a:solidFill>
          <a:schemeClr val="tx1"/>
        </a:solidFill>
        <a:latin typeface="Tahoma" panose="020B060403050404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Tahoma" panose="020B060403050404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Delfino Antonio" initials="DA" lastIdx="2" clrIdx="0">
    <p:extLst>
      <p:ext uri="{19B8F6BF-5375-455C-9EA6-DF929625EA0E}">
        <p15:presenceInfo xmlns:p15="http://schemas.microsoft.com/office/powerpoint/2012/main" userId="S-1-5-21-1343024091-789336058-725345543-3498604"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Rg st="1" end="71"/>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00"/>
    <a:srgbClr val="C0C0C0"/>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000" autoAdjust="0"/>
    <p:restoredTop sz="84560" autoAdjust="0"/>
  </p:normalViewPr>
  <p:slideViewPr>
    <p:cSldViewPr>
      <p:cViewPr varScale="1">
        <p:scale>
          <a:sx n="63" d="100"/>
          <a:sy n="63" d="100"/>
        </p:scale>
        <p:origin x="1416" y="66"/>
      </p:cViewPr>
      <p:guideLst>
        <p:guide orient="horz" pos="2160"/>
        <p:guide pos="2880"/>
      </p:guideLst>
    </p:cSldViewPr>
  </p:slideViewPr>
  <p:outlineViewPr>
    <p:cViewPr>
      <p:scale>
        <a:sx n="33" d="100"/>
        <a:sy n="33" d="100"/>
      </p:scale>
      <p:origin x="0" y="-2916"/>
    </p:cViewPr>
  </p:outlineViewPr>
  <p:notesTextViewPr>
    <p:cViewPr>
      <p:scale>
        <a:sx n="100" d="100"/>
        <a:sy n="100" d="100"/>
      </p:scale>
      <p:origin x="0" y="0"/>
    </p:cViewPr>
  </p:notesTextViewPr>
  <p:sorterViewPr>
    <p:cViewPr>
      <p:scale>
        <a:sx n="66" d="100"/>
        <a:sy n="66" d="100"/>
      </p:scale>
      <p:origin x="0" y="87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notesMaster" Target="notesMasters/notesMaster1.xml"/><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EEB92AD5-978F-494D-8090-6D988D4C73B9}"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it-IT"/>
        </a:p>
      </dgm:t>
    </dgm:pt>
    <dgm:pt modelId="{548E81D0-DC87-4E1A-A881-F6E247BD1E84}">
      <dgm:prSet phldrT="[Testo]"/>
      <dgm:spPr/>
      <dgm:t>
        <a:bodyPr/>
        <a:lstStyle/>
        <a:p>
          <a:r>
            <a:rPr lang="it-IT" dirty="0" smtClean="0"/>
            <a:t>Esame documenti, scritti difensivi e audizione (se richiesta)</a:t>
          </a:r>
          <a:endParaRPr lang="it-IT" dirty="0"/>
        </a:p>
      </dgm:t>
    </dgm:pt>
    <dgm:pt modelId="{EF0CE33B-DE8C-4D84-8606-A8A474A59D7B}" type="parTrans" cxnId="{9B84C89B-A3F6-426D-B774-CAD067E97E39}">
      <dgm:prSet/>
      <dgm:spPr/>
      <dgm:t>
        <a:bodyPr/>
        <a:lstStyle/>
        <a:p>
          <a:endParaRPr lang="it-IT"/>
        </a:p>
      </dgm:t>
    </dgm:pt>
    <dgm:pt modelId="{77B369AE-9AB0-4A7B-B2D1-BE3DBEEDBB1C}" type="sibTrans" cxnId="{9B84C89B-A3F6-426D-B774-CAD067E97E39}">
      <dgm:prSet/>
      <dgm:spPr/>
      <dgm:t>
        <a:bodyPr/>
        <a:lstStyle/>
        <a:p>
          <a:endParaRPr lang="it-IT"/>
        </a:p>
      </dgm:t>
    </dgm:pt>
    <dgm:pt modelId="{08EFEC33-EE40-404C-9520-C4818326B8EF}">
      <dgm:prSet phldrT="[Testo]"/>
      <dgm:spPr/>
      <dgm:t>
        <a:bodyPr/>
        <a:lstStyle/>
        <a:p>
          <a:r>
            <a:rPr lang="it-IT" dirty="0" smtClean="0"/>
            <a:t>30 gg data </a:t>
          </a:r>
          <a:r>
            <a:rPr lang="it-IT" dirty="0" err="1" smtClean="0"/>
            <a:t>notificaz</a:t>
          </a:r>
          <a:r>
            <a:rPr lang="it-IT" dirty="0" smtClean="0"/>
            <a:t>.</a:t>
          </a:r>
        </a:p>
        <a:p>
          <a:endParaRPr lang="it-IT" dirty="0"/>
        </a:p>
      </dgm:t>
    </dgm:pt>
    <dgm:pt modelId="{0EFF640B-0377-4D3B-BC00-BC72F2DFAA18}" type="parTrans" cxnId="{909DFC45-9823-4389-82D2-8564B3A2D4B9}">
      <dgm:prSet/>
      <dgm:spPr/>
      <dgm:t>
        <a:bodyPr/>
        <a:lstStyle/>
        <a:p>
          <a:endParaRPr lang="it-IT"/>
        </a:p>
      </dgm:t>
    </dgm:pt>
    <dgm:pt modelId="{45447905-5F3B-4D3B-8FCE-610D199E06B8}" type="sibTrans" cxnId="{909DFC45-9823-4389-82D2-8564B3A2D4B9}">
      <dgm:prSet/>
      <dgm:spPr/>
      <dgm:t>
        <a:bodyPr/>
        <a:lstStyle/>
        <a:p>
          <a:endParaRPr lang="it-IT"/>
        </a:p>
      </dgm:t>
    </dgm:pt>
    <dgm:pt modelId="{9014170C-1572-4D6D-BD09-D6D727076218}">
      <dgm:prSet phldrT="[Testo]"/>
      <dgm:spPr/>
      <dgm:t>
        <a:bodyPr/>
        <a:lstStyle/>
        <a:p>
          <a:r>
            <a:rPr lang="it-IT" dirty="0" smtClean="0"/>
            <a:t>Ordinanza archiviazione</a:t>
          </a:r>
        </a:p>
        <a:p>
          <a:endParaRPr lang="it-IT" dirty="0"/>
        </a:p>
      </dgm:t>
    </dgm:pt>
    <dgm:pt modelId="{76CAE15C-3D2C-4371-9B12-F1CCC99923A5}" type="parTrans" cxnId="{F1D6409D-5F22-4746-A9D2-C418B760CF03}">
      <dgm:prSet/>
      <dgm:spPr/>
      <dgm:t>
        <a:bodyPr/>
        <a:lstStyle/>
        <a:p>
          <a:endParaRPr lang="it-IT"/>
        </a:p>
      </dgm:t>
    </dgm:pt>
    <dgm:pt modelId="{203F5405-CE4D-48A1-9D4D-BBFFFE076CB1}" type="sibTrans" cxnId="{F1D6409D-5F22-4746-A9D2-C418B760CF03}">
      <dgm:prSet/>
      <dgm:spPr/>
      <dgm:t>
        <a:bodyPr/>
        <a:lstStyle/>
        <a:p>
          <a:endParaRPr lang="it-IT"/>
        </a:p>
      </dgm:t>
    </dgm:pt>
    <dgm:pt modelId="{F4B2C8C1-3DAE-44A0-B9C2-74E711B8BB1D}">
      <dgm:prSet phldrT="[Testo]"/>
      <dgm:spPr/>
      <dgm:t>
        <a:bodyPr/>
        <a:lstStyle/>
        <a:p>
          <a:r>
            <a:rPr lang="it-IT" dirty="0" smtClean="0"/>
            <a:t>Ordinanza ing. pagamento</a:t>
          </a:r>
        </a:p>
        <a:p>
          <a:endParaRPr lang="it-IT" dirty="0"/>
        </a:p>
      </dgm:t>
    </dgm:pt>
    <dgm:pt modelId="{94463DFB-2DA0-4EE5-B7CB-39ABCF80350E}" type="parTrans" cxnId="{0653D084-B3BE-4ADA-AB29-A349118ECB16}">
      <dgm:prSet/>
      <dgm:spPr/>
      <dgm:t>
        <a:bodyPr/>
        <a:lstStyle/>
        <a:p>
          <a:endParaRPr lang="it-IT"/>
        </a:p>
      </dgm:t>
    </dgm:pt>
    <dgm:pt modelId="{E88A1B34-722F-4D39-AC23-B1B43A326736}" type="sibTrans" cxnId="{0653D084-B3BE-4ADA-AB29-A349118ECB16}">
      <dgm:prSet/>
      <dgm:spPr/>
      <dgm:t>
        <a:bodyPr/>
        <a:lstStyle/>
        <a:p>
          <a:endParaRPr lang="it-IT"/>
        </a:p>
      </dgm:t>
    </dgm:pt>
    <dgm:pt modelId="{5D7B4E1B-671C-4331-ABFD-1B4C8F412794}" type="pres">
      <dgm:prSet presAssocID="{EEB92AD5-978F-494D-8090-6D988D4C73B9}" presName="Name0" presStyleCnt="0">
        <dgm:presLayoutVars>
          <dgm:chMax val="1"/>
          <dgm:chPref val="1"/>
          <dgm:dir/>
          <dgm:animOne val="branch"/>
          <dgm:animLvl val="lvl"/>
        </dgm:presLayoutVars>
      </dgm:prSet>
      <dgm:spPr/>
      <dgm:t>
        <a:bodyPr/>
        <a:lstStyle/>
        <a:p>
          <a:endParaRPr lang="it-IT"/>
        </a:p>
      </dgm:t>
    </dgm:pt>
    <dgm:pt modelId="{B692DDFE-8D1B-4D5B-9EFC-392E811FC353}" type="pres">
      <dgm:prSet presAssocID="{548E81D0-DC87-4E1A-A881-F6E247BD1E84}" presName="singleCycle" presStyleCnt="0"/>
      <dgm:spPr/>
    </dgm:pt>
    <dgm:pt modelId="{91B89454-C758-4463-B9CD-D9CCD6922062}" type="pres">
      <dgm:prSet presAssocID="{548E81D0-DC87-4E1A-A881-F6E247BD1E84}" presName="singleCenter" presStyleLbl="node1" presStyleIdx="0" presStyleCnt="4" custScaleX="298809" custLinFactNeighborX="540" custLinFactNeighborY="-14822">
        <dgm:presLayoutVars>
          <dgm:chMax val="7"/>
          <dgm:chPref val="7"/>
        </dgm:presLayoutVars>
      </dgm:prSet>
      <dgm:spPr/>
      <dgm:t>
        <a:bodyPr/>
        <a:lstStyle/>
        <a:p>
          <a:endParaRPr lang="it-IT"/>
        </a:p>
      </dgm:t>
    </dgm:pt>
    <dgm:pt modelId="{D3836F0E-A355-49C2-A76B-61017D858B89}" type="pres">
      <dgm:prSet presAssocID="{0EFF640B-0377-4D3B-BC00-BC72F2DFAA18}" presName="Name56" presStyleLbl="parChTrans1D2" presStyleIdx="0" presStyleCnt="3"/>
      <dgm:spPr/>
      <dgm:t>
        <a:bodyPr/>
        <a:lstStyle/>
        <a:p>
          <a:endParaRPr lang="it-IT"/>
        </a:p>
      </dgm:t>
    </dgm:pt>
    <dgm:pt modelId="{E9BAD41F-8CC4-4E41-BD84-67B629CC5F0E}" type="pres">
      <dgm:prSet presAssocID="{08EFEC33-EE40-404C-9520-C4818326B8EF}" presName="text0" presStyleLbl="node1" presStyleIdx="1" presStyleCnt="4" custScaleX="288599">
        <dgm:presLayoutVars>
          <dgm:bulletEnabled val="1"/>
        </dgm:presLayoutVars>
      </dgm:prSet>
      <dgm:spPr/>
      <dgm:t>
        <a:bodyPr/>
        <a:lstStyle/>
        <a:p>
          <a:endParaRPr lang="it-IT"/>
        </a:p>
      </dgm:t>
    </dgm:pt>
    <dgm:pt modelId="{9D943064-76F4-42D6-BDDD-1D7F7AD1CC19}" type="pres">
      <dgm:prSet presAssocID="{76CAE15C-3D2C-4371-9B12-F1CCC99923A5}" presName="Name56" presStyleLbl="parChTrans1D2" presStyleIdx="1" presStyleCnt="3"/>
      <dgm:spPr/>
      <dgm:t>
        <a:bodyPr/>
        <a:lstStyle/>
        <a:p>
          <a:endParaRPr lang="it-IT"/>
        </a:p>
      </dgm:t>
    </dgm:pt>
    <dgm:pt modelId="{925F45D3-BFFE-4376-939E-F20250F00184}" type="pres">
      <dgm:prSet presAssocID="{9014170C-1572-4D6D-BD09-D6D727076218}" presName="text0" presStyleLbl="node1" presStyleIdx="2" presStyleCnt="4" custScaleX="364335">
        <dgm:presLayoutVars>
          <dgm:bulletEnabled val="1"/>
        </dgm:presLayoutVars>
      </dgm:prSet>
      <dgm:spPr/>
      <dgm:t>
        <a:bodyPr/>
        <a:lstStyle/>
        <a:p>
          <a:endParaRPr lang="it-IT"/>
        </a:p>
      </dgm:t>
    </dgm:pt>
    <dgm:pt modelId="{78D80853-3F99-4096-8245-7B98EA11AE50}" type="pres">
      <dgm:prSet presAssocID="{94463DFB-2DA0-4EE5-B7CB-39ABCF80350E}" presName="Name56" presStyleLbl="parChTrans1D2" presStyleIdx="2" presStyleCnt="3"/>
      <dgm:spPr/>
      <dgm:t>
        <a:bodyPr/>
        <a:lstStyle/>
        <a:p>
          <a:endParaRPr lang="it-IT"/>
        </a:p>
      </dgm:t>
    </dgm:pt>
    <dgm:pt modelId="{7FF0EB30-7B52-4755-97F4-1D8522609470}" type="pres">
      <dgm:prSet presAssocID="{F4B2C8C1-3DAE-44A0-B9C2-74E711B8BB1D}" presName="text0" presStyleLbl="node1" presStyleIdx="3" presStyleCnt="4" custScaleX="367968">
        <dgm:presLayoutVars>
          <dgm:bulletEnabled val="1"/>
        </dgm:presLayoutVars>
      </dgm:prSet>
      <dgm:spPr/>
      <dgm:t>
        <a:bodyPr/>
        <a:lstStyle/>
        <a:p>
          <a:endParaRPr lang="it-IT"/>
        </a:p>
      </dgm:t>
    </dgm:pt>
  </dgm:ptLst>
  <dgm:cxnLst>
    <dgm:cxn modelId="{0653D084-B3BE-4ADA-AB29-A349118ECB16}" srcId="{548E81D0-DC87-4E1A-A881-F6E247BD1E84}" destId="{F4B2C8C1-3DAE-44A0-B9C2-74E711B8BB1D}" srcOrd="2" destOrd="0" parTransId="{94463DFB-2DA0-4EE5-B7CB-39ABCF80350E}" sibTransId="{E88A1B34-722F-4D39-AC23-B1B43A326736}"/>
    <dgm:cxn modelId="{D9A8D3A3-7226-4B1F-AE02-FF5F4EE9BC4D}" type="presOf" srcId="{94463DFB-2DA0-4EE5-B7CB-39ABCF80350E}" destId="{78D80853-3F99-4096-8245-7B98EA11AE50}" srcOrd="0" destOrd="0" presId="urn:microsoft.com/office/officeart/2008/layout/RadialCluster"/>
    <dgm:cxn modelId="{07E29B7D-BF7B-4D95-BCFE-6057579C8361}" type="presOf" srcId="{548E81D0-DC87-4E1A-A881-F6E247BD1E84}" destId="{91B89454-C758-4463-B9CD-D9CCD6922062}" srcOrd="0" destOrd="0" presId="urn:microsoft.com/office/officeart/2008/layout/RadialCluster"/>
    <dgm:cxn modelId="{855DD947-CF72-489D-BD83-84E690AFFC68}" type="presOf" srcId="{76CAE15C-3D2C-4371-9B12-F1CCC99923A5}" destId="{9D943064-76F4-42D6-BDDD-1D7F7AD1CC19}" srcOrd="0" destOrd="0" presId="urn:microsoft.com/office/officeart/2008/layout/RadialCluster"/>
    <dgm:cxn modelId="{F8683CA1-C100-4BF5-B1EB-FE58ED3BED51}" type="presOf" srcId="{EEB92AD5-978F-494D-8090-6D988D4C73B9}" destId="{5D7B4E1B-671C-4331-ABFD-1B4C8F412794}" srcOrd="0" destOrd="0" presId="urn:microsoft.com/office/officeart/2008/layout/RadialCluster"/>
    <dgm:cxn modelId="{B91CAA0C-0EBB-446E-8827-A8920478FE61}" type="presOf" srcId="{0EFF640B-0377-4D3B-BC00-BC72F2DFAA18}" destId="{D3836F0E-A355-49C2-A76B-61017D858B89}" srcOrd="0" destOrd="0" presId="urn:microsoft.com/office/officeart/2008/layout/RadialCluster"/>
    <dgm:cxn modelId="{909DFC45-9823-4389-82D2-8564B3A2D4B9}" srcId="{548E81D0-DC87-4E1A-A881-F6E247BD1E84}" destId="{08EFEC33-EE40-404C-9520-C4818326B8EF}" srcOrd="0" destOrd="0" parTransId="{0EFF640B-0377-4D3B-BC00-BC72F2DFAA18}" sibTransId="{45447905-5F3B-4D3B-8FCE-610D199E06B8}"/>
    <dgm:cxn modelId="{E06FDE91-EDAB-413F-9247-260B668F0AA3}" type="presOf" srcId="{9014170C-1572-4D6D-BD09-D6D727076218}" destId="{925F45D3-BFFE-4376-939E-F20250F00184}" srcOrd="0" destOrd="0" presId="urn:microsoft.com/office/officeart/2008/layout/RadialCluster"/>
    <dgm:cxn modelId="{F1D6409D-5F22-4746-A9D2-C418B760CF03}" srcId="{548E81D0-DC87-4E1A-A881-F6E247BD1E84}" destId="{9014170C-1572-4D6D-BD09-D6D727076218}" srcOrd="1" destOrd="0" parTransId="{76CAE15C-3D2C-4371-9B12-F1CCC99923A5}" sibTransId="{203F5405-CE4D-48A1-9D4D-BBFFFE076CB1}"/>
    <dgm:cxn modelId="{9B84C89B-A3F6-426D-B774-CAD067E97E39}" srcId="{EEB92AD5-978F-494D-8090-6D988D4C73B9}" destId="{548E81D0-DC87-4E1A-A881-F6E247BD1E84}" srcOrd="0" destOrd="0" parTransId="{EF0CE33B-DE8C-4D84-8606-A8A474A59D7B}" sibTransId="{77B369AE-9AB0-4A7B-B2D1-BE3DBEEDBB1C}"/>
    <dgm:cxn modelId="{40C88306-337E-40D1-A9FA-C8A48DDE8D6D}" type="presOf" srcId="{F4B2C8C1-3DAE-44A0-B9C2-74E711B8BB1D}" destId="{7FF0EB30-7B52-4755-97F4-1D8522609470}" srcOrd="0" destOrd="0" presId="urn:microsoft.com/office/officeart/2008/layout/RadialCluster"/>
    <dgm:cxn modelId="{9DC9CB4F-6D6B-4C22-9C4C-D65F7396D554}" type="presOf" srcId="{08EFEC33-EE40-404C-9520-C4818326B8EF}" destId="{E9BAD41F-8CC4-4E41-BD84-67B629CC5F0E}" srcOrd="0" destOrd="0" presId="urn:microsoft.com/office/officeart/2008/layout/RadialCluster"/>
    <dgm:cxn modelId="{E263F613-3ABB-48C4-A74F-792B4CD6AA35}" type="presParOf" srcId="{5D7B4E1B-671C-4331-ABFD-1B4C8F412794}" destId="{B692DDFE-8D1B-4D5B-9EFC-392E811FC353}" srcOrd="0" destOrd="0" presId="urn:microsoft.com/office/officeart/2008/layout/RadialCluster"/>
    <dgm:cxn modelId="{74D0A4F9-26D7-4594-9DE8-AA6997CF3D73}" type="presParOf" srcId="{B692DDFE-8D1B-4D5B-9EFC-392E811FC353}" destId="{91B89454-C758-4463-B9CD-D9CCD6922062}" srcOrd="0" destOrd="0" presId="urn:microsoft.com/office/officeart/2008/layout/RadialCluster"/>
    <dgm:cxn modelId="{16C1C5B7-1E1D-4296-B6A4-E59BCF387874}" type="presParOf" srcId="{B692DDFE-8D1B-4D5B-9EFC-392E811FC353}" destId="{D3836F0E-A355-49C2-A76B-61017D858B89}" srcOrd="1" destOrd="0" presId="urn:microsoft.com/office/officeart/2008/layout/RadialCluster"/>
    <dgm:cxn modelId="{0D2495BC-EF6C-4D2D-AAC0-ABEC4271B00D}" type="presParOf" srcId="{B692DDFE-8D1B-4D5B-9EFC-392E811FC353}" destId="{E9BAD41F-8CC4-4E41-BD84-67B629CC5F0E}" srcOrd="2" destOrd="0" presId="urn:microsoft.com/office/officeart/2008/layout/RadialCluster"/>
    <dgm:cxn modelId="{CF0F4116-0725-43E7-BC44-0DBE233C0FF3}" type="presParOf" srcId="{B692DDFE-8D1B-4D5B-9EFC-392E811FC353}" destId="{9D943064-76F4-42D6-BDDD-1D7F7AD1CC19}" srcOrd="3" destOrd="0" presId="urn:microsoft.com/office/officeart/2008/layout/RadialCluster"/>
    <dgm:cxn modelId="{89E9E584-F136-4ABB-92EC-E4009AB87BCB}" type="presParOf" srcId="{B692DDFE-8D1B-4D5B-9EFC-392E811FC353}" destId="{925F45D3-BFFE-4376-939E-F20250F00184}" srcOrd="4" destOrd="0" presId="urn:microsoft.com/office/officeart/2008/layout/RadialCluster"/>
    <dgm:cxn modelId="{7E5EBCA9-0E4E-44EE-B037-7D96E1CA4A60}" type="presParOf" srcId="{B692DDFE-8D1B-4D5B-9EFC-392E811FC353}" destId="{78D80853-3F99-4096-8245-7B98EA11AE50}" srcOrd="5" destOrd="0" presId="urn:microsoft.com/office/officeart/2008/layout/RadialCluster"/>
    <dgm:cxn modelId="{BBA1EBF9-27D9-44DD-A96E-126DE47F9394}" type="presParOf" srcId="{B692DDFE-8D1B-4D5B-9EFC-392E811FC353}" destId="{7FF0EB30-7B52-4755-97F4-1D8522609470}" srcOrd="6"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EB92AD5-978F-494D-8090-6D988D4C73B9}" type="doc">
      <dgm:prSet loTypeId="urn:microsoft.com/office/officeart/2008/layout/RadialCluster" loCatId="cycle" qsTypeId="urn:microsoft.com/office/officeart/2005/8/quickstyle/simple1" qsCatId="simple" csTypeId="urn:microsoft.com/office/officeart/2005/8/colors/accent1_2" csCatId="accent1" phldr="1"/>
      <dgm:spPr/>
      <dgm:t>
        <a:bodyPr/>
        <a:lstStyle/>
        <a:p>
          <a:endParaRPr lang="it-IT"/>
        </a:p>
      </dgm:t>
    </dgm:pt>
    <dgm:pt modelId="{548E81D0-DC87-4E1A-A881-F6E247BD1E84}">
      <dgm:prSet phldrT="[Testo]"/>
      <dgm:spPr/>
      <dgm:t>
        <a:bodyPr/>
        <a:lstStyle/>
        <a:p>
          <a:r>
            <a:rPr lang="it-IT" dirty="0" smtClean="0"/>
            <a:t>Decisione</a:t>
          </a:r>
          <a:r>
            <a:rPr lang="it-IT" baseline="0" dirty="0" smtClean="0"/>
            <a:t> nei 90 gg</a:t>
          </a:r>
        </a:p>
        <a:p>
          <a:endParaRPr lang="it-IT" dirty="0"/>
        </a:p>
      </dgm:t>
    </dgm:pt>
    <dgm:pt modelId="{EF0CE33B-DE8C-4D84-8606-A8A474A59D7B}" type="parTrans" cxnId="{9B84C89B-A3F6-426D-B774-CAD067E97E39}">
      <dgm:prSet/>
      <dgm:spPr/>
      <dgm:t>
        <a:bodyPr/>
        <a:lstStyle/>
        <a:p>
          <a:endParaRPr lang="it-IT"/>
        </a:p>
      </dgm:t>
    </dgm:pt>
    <dgm:pt modelId="{77B369AE-9AB0-4A7B-B2D1-BE3DBEEDBB1C}" type="sibTrans" cxnId="{9B84C89B-A3F6-426D-B774-CAD067E97E39}">
      <dgm:prSet/>
      <dgm:spPr/>
      <dgm:t>
        <a:bodyPr/>
        <a:lstStyle/>
        <a:p>
          <a:endParaRPr lang="it-IT"/>
        </a:p>
      </dgm:t>
    </dgm:pt>
    <dgm:pt modelId="{08EFEC33-EE40-404C-9520-C4818326B8EF}">
      <dgm:prSet phldrT="[Testo]"/>
      <dgm:spPr/>
      <dgm:t>
        <a:bodyPr/>
        <a:lstStyle/>
        <a:p>
          <a:r>
            <a:rPr lang="it-IT" dirty="0" smtClean="0"/>
            <a:t> 30 gg. data </a:t>
          </a:r>
          <a:r>
            <a:rPr lang="it-IT" dirty="0" err="1" smtClean="0"/>
            <a:t>notificaz</a:t>
          </a:r>
          <a:r>
            <a:rPr lang="it-IT" dirty="0" smtClean="0"/>
            <a:t>.</a:t>
          </a:r>
        </a:p>
        <a:p>
          <a:endParaRPr lang="it-IT" dirty="0"/>
        </a:p>
      </dgm:t>
    </dgm:pt>
    <dgm:pt modelId="{0EFF640B-0377-4D3B-BC00-BC72F2DFAA18}" type="parTrans" cxnId="{909DFC45-9823-4389-82D2-8564B3A2D4B9}">
      <dgm:prSet/>
      <dgm:spPr/>
      <dgm:t>
        <a:bodyPr/>
        <a:lstStyle/>
        <a:p>
          <a:endParaRPr lang="it-IT"/>
        </a:p>
      </dgm:t>
    </dgm:pt>
    <dgm:pt modelId="{45447905-5F3B-4D3B-8FCE-610D199E06B8}" type="sibTrans" cxnId="{909DFC45-9823-4389-82D2-8564B3A2D4B9}">
      <dgm:prSet/>
      <dgm:spPr/>
      <dgm:t>
        <a:bodyPr/>
        <a:lstStyle/>
        <a:p>
          <a:endParaRPr lang="it-IT"/>
        </a:p>
      </dgm:t>
    </dgm:pt>
    <dgm:pt modelId="{9014170C-1572-4D6D-BD09-D6D727076218}">
      <dgm:prSet phldrT="[Testo]" custT="1"/>
      <dgm:spPr/>
      <dgm:t>
        <a:bodyPr/>
        <a:lstStyle/>
        <a:p>
          <a:endParaRPr lang="it-IT" sz="2000" dirty="0" smtClean="0"/>
        </a:p>
        <a:p>
          <a:r>
            <a:rPr lang="it-IT" sz="2000" dirty="0" smtClean="0"/>
            <a:t>Silenzio rigetto</a:t>
          </a:r>
        </a:p>
        <a:p>
          <a:endParaRPr lang="it-IT" sz="1000" dirty="0" smtClean="0"/>
        </a:p>
        <a:p>
          <a:endParaRPr lang="it-IT" sz="1000" dirty="0"/>
        </a:p>
      </dgm:t>
    </dgm:pt>
    <dgm:pt modelId="{76CAE15C-3D2C-4371-9B12-F1CCC99923A5}" type="parTrans" cxnId="{F1D6409D-5F22-4746-A9D2-C418B760CF03}">
      <dgm:prSet/>
      <dgm:spPr/>
      <dgm:t>
        <a:bodyPr/>
        <a:lstStyle/>
        <a:p>
          <a:endParaRPr lang="it-IT"/>
        </a:p>
      </dgm:t>
    </dgm:pt>
    <dgm:pt modelId="{203F5405-CE4D-48A1-9D4D-BBFFFE076CB1}" type="sibTrans" cxnId="{F1D6409D-5F22-4746-A9D2-C418B760CF03}">
      <dgm:prSet/>
      <dgm:spPr/>
      <dgm:t>
        <a:bodyPr/>
        <a:lstStyle/>
        <a:p>
          <a:endParaRPr lang="it-IT"/>
        </a:p>
      </dgm:t>
    </dgm:pt>
    <dgm:pt modelId="{F4B2C8C1-3DAE-44A0-B9C2-74E711B8BB1D}">
      <dgm:prSet phldrT="[Testo]" custT="1"/>
      <dgm:spPr/>
      <dgm:t>
        <a:bodyPr/>
        <a:lstStyle/>
        <a:p>
          <a:endParaRPr lang="it-IT" sz="2000" dirty="0" smtClean="0"/>
        </a:p>
        <a:p>
          <a:endParaRPr lang="it-IT" sz="2000" dirty="0" smtClean="0"/>
        </a:p>
        <a:p>
          <a:r>
            <a:rPr lang="it-IT" sz="2000" dirty="0" smtClean="0"/>
            <a:t>Rigetto / accoglimento </a:t>
          </a:r>
        </a:p>
        <a:p>
          <a:endParaRPr lang="it-IT" sz="2000" dirty="0" smtClean="0"/>
        </a:p>
        <a:p>
          <a:endParaRPr lang="it-IT" sz="2000" dirty="0" smtClean="0"/>
        </a:p>
        <a:p>
          <a:endParaRPr lang="it-IT" sz="1100" dirty="0"/>
        </a:p>
      </dgm:t>
    </dgm:pt>
    <dgm:pt modelId="{94463DFB-2DA0-4EE5-B7CB-39ABCF80350E}" type="parTrans" cxnId="{0653D084-B3BE-4ADA-AB29-A349118ECB16}">
      <dgm:prSet/>
      <dgm:spPr/>
      <dgm:t>
        <a:bodyPr/>
        <a:lstStyle/>
        <a:p>
          <a:endParaRPr lang="it-IT"/>
        </a:p>
      </dgm:t>
    </dgm:pt>
    <dgm:pt modelId="{E88A1B34-722F-4D39-AC23-B1B43A326736}" type="sibTrans" cxnId="{0653D084-B3BE-4ADA-AB29-A349118ECB16}">
      <dgm:prSet/>
      <dgm:spPr/>
      <dgm:t>
        <a:bodyPr/>
        <a:lstStyle/>
        <a:p>
          <a:endParaRPr lang="it-IT"/>
        </a:p>
      </dgm:t>
    </dgm:pt>
    <dgm:pt modelId="{5D7B4E1B-671C-4331-ABFD-1B4C8F412794}" type="pres">
      <dgm:prSet presAssocID="{EEB92AD5-978F-494D-8090-6D988D4C73B9}" presName="Name0" presStyleCnt="0">
        <dgm:presLayoutVars>
          <dgm:chMax val="1"/>
          <dgm:chPref val="1"/>
          <dgm:dir/>
          <dgm:animOne val="branch"/>
          <dgm:animLvl val="lvl"/>
        </dgm:presLayoutVars>
      </dgm:prSet>
      <dgm:spPr/>
      <dgm:t>
        <a:bodyPr/>
        <a:lstStyle/>
        <a:p>
          <a:endParaRPr lang="it-IT"/>
        </a:p>
      </dgm:t>
    </dgm:pt>
    <dgm:pt modelId="{B692DDFE-8D1B-4D5B-9EFC-392E811FC353}" type="pres">
      <dgm:prSet presAssocID="{548E81D0-DC87-4E1A-A881-F6E247BD1E84}" presName="singleCycle" presStyleCnt="0"/>
      <dgm:spPr/>
    </dgm:pt>
    <dgm:pt modelId="{91B89454-C758-4463-B9CD-D9CCD6922062}" type="pres">
      <dgm:prSet presAssocID="{548E81D0-DC87-4E1A-A881-F6E247BD1E84}" presName="singleCenter" presStyleLbl="node1" presStyleIdx="0" presStyleCnt="4" custScaleX="210992" custLinFactNeighborX="540" custLinFactNeighborY="-14822">
        <dgm:presLayoutVars>
          <dgm:chMax val="7"/>
          <dgm:chPref val="7"/>
        </dgm:presLayoutVars>
      </dgm:prSet>
      <dgm:spPr/>
      <dgm:t>
        <a:bodyPr/>
        <a:lstStyle/>
        <a:p>
          <a:endParaRPr lang="it-IT"/>
        </a:p>
      </dgm:t>
    </dgm:pt>
    <dgm:pt modelId="{D3836F0E-A355-49C2-A76B-61017D858B89}" type="pres">
      <dgm:prSet presAssocID="{0EFF640B-0377-4D3B-BC00-BC72F2DFAA18}" presName="Name56" presStyleLbl="parChTrans1D2" presStyleIdx="0" presStyleCnt="3"/>
      <dgm:spPr/>
      <dgm:t>
        <a:bodyPr/>
        <a:lstStyle/>
        <a:p>
          <a:endParaRPr lang="it-IT"/>
        </a:p>
      </dgm:t>
    </dgm:pt>
    <dgm:pt modelId="{E9BAD41F-8CC4-4E41-BD84-67B629CC5F0E}" type="pres">
      <dgm:prSet presAssocID="{08EFEC33-EE40-404C-9520-C4818326B8EF}" presName="text0" presStyleLbl="node1" presStyleIdx="1" presStyleCnt="4" custScaleX="288599">
        <dgm:presLayoutVars>
          <dgm:bulletEnabled val="1"/>
        </dgm:presLayoutVars>
      </dgm:prSet>
      <dgm:spPr/>
      <dgm:t>
        <a:bodyPr/>
        <a:lstStyle/>
        <a:p>
          <a:endParaRPr lang="it-IT"/>
        </a:p>
      </dgm:t>
    </dgm:pt>
    <dgm:pt modelId="{9D943064-76F4-42D6-BDDD-1D7F7AD1CC19}" type="pres">
      <dgm:prSet presAssocID="{76CAE15C-3D2C-4371-9B12-F1CCC99923A5}" presName="Name56" presStyleLbl="parChTrans1D2" presStyleIdx="1" presStyleCnt="3"/>
      <dgm:spPr/>
      <dgm:t>
        <a:bodyPr/>
        <a:lstStyle/>
        <a:p>
          <a:endParaRPr lang="it-IT"/>
        </a:p>
      </dgm:t>
    </dgm:pt>
    <dgm:pt modelId="{925F45D3-BFFE-4376-939E-F20250F00184}" type="pres">
      <dgm:prSet presAssocID="{9014170C-1572-4D6D-BD09-D6D727076218}" presName="text0" presStyleLbl="node1" presStyleIdx="2" presStyleCnt="4" custScaleX="364335">
        <dgm:presLayoutVars>
          <dgm:bulletEnabled val="1"/>
        </dgm:presLayoutVars>
      </dgm:prSet>
      <dgm:spPr/>
      <dgm:t>
        <a:bodyPr/>
        <a:lstStyle/>
        <a:p>
          <a:endParaRPr lang="it-IT"/>
        </a:p>
      </dgm:t>
    </dgm:pt>
    <dgm:pt modelId="{78D80853-3F99-4096-8245-7B98EA11AE50}" type="pres">
      <dgm:prSet presAssocID="{94463DFB-2DA0-4EE5-B7CB-39ABCF80350E}" presName="Name56" presStyleLbl="parChTrans1D2" presStyleIdx="2" presStyleCnt="3"/>
      <dgm:spPr/>
      <dgm:t>
        <a:bodyPr/>
        <a:lstStyle/>
        <a:p>
          <a:endParaRPr lang="it-IT"/>
        </a:p>
      </dgm:t>
    </dgm:pt>
    <dgm:pt modelId="{7FF0EB30-7B52-4755-97F4-1D8522609470}" type="pres">
      <dgm:prSet presAssocID="{F4B2C8C1-3DAE-44A0-B9C2-74E711B8BB1D}" presName="text0" presStyleLbl="node1" presStyleIdx="3" presStyleCnt="4" custScaleX="367968">
        <dgm:presLayoutVars>
          <dgm:bulletEnabled val="1"/>
        </dgm:presLayoutVars>
      </dgm:prSet>
      <dgm:spPr/>
      <dgm:t>
        <a:bodyPr/>
        <a:lstStyle/>
        <a:p>
          <a:endParaRPr lang="it-IT"/>
        </a:p>
      </dgm:t>
    </dgm:pt>
  </dgm:ptLst>
  <dgm:cxnLst>
    <dgm:cxn modelId="{0653D084-B3BE-4ADA-AB29-A349118ECB16}" srcId="{548E81D0-DC87-4E1A-A881-F6E247BD1E84}" destId="{F4B2C8C1-3DAE-44A0-B9C2-74E711B8BB1D}" srcOrd="2" destOrd="0" parTransId="{94463DFB-2DA0-4EE5-B7CB-39ABCF80350E}" sibTransId="{E88A1B34-722F-4D39-AC23-B1B43A326736}"/>
    <dgm:cxn modelId="{F02E9ED2-CB8F-409C-895F-266D2D3588F9}" type="presOf" srcId="{F4B2C8C1-3DAE-44A0-B9C2-74E711B8BB1D}" destId="{7FF0EB30-7B52-4755-97F4-1D8522609470}" srcOrd="0" destOrd="0" presId="urn:microsoft.com/office/officeart/2008/layout/RadialCluster"/>
    <dgm:cxn modelId="{40E52570-619A-4335-853A-B07FCE89E66F}" type="presOf" srcId="{94463DFB-2DA0-4EE5-B7CB-39ABCF80350E}" destId="{78D80853-3F99-4096-8245-7B98EA11AE50}" srcOrd="0" destOrd="0" presId="urn:microsoft.com/office/officeart/2008/layout/RadialCluster"/>
    <dgm:cxn modelId="{07B7C0C2-E72B-4A53-AC88-667DE4D887EE}" type="presOf" srcId="{EEB92AD5-978F-494D-8090-6D988D4C73B9}" destId="{5D7B4E1B-671C-4331-ABFD-1B4C8F412794}" srcOrd="0" destOrd="0" presId="urn:microsoft.com/office/officeart/2008/layout/RadialCluster"/>
    <dgm:cxn modelId="{7E755AB3-5D13-484B-B5D6-BF9ECD1C4D23}" type="presOf" srcId="{08EFEC33-EE40-404C-9520-C4818326B8EF}" destId="{E9BAD41F-8CC4-4E41-BD84-67B629CC5F0E}" srcOrd="0" destOrd="0" presId="urn:microsoft.com/office/officeart/2008/layout/RadialCluster"/>
    <dgm:cxn modelId="{3469C978-75AC-47B2-BC12-1002FDF97C00}" type="presOf" srcId="{0EFF640B-0377-4D3B-BC00-BC72F2DFAA18}" destId="{D3836F0E-A355-49C2-A76B-61017D858B89}" srcOrd="0" destOrd="0" presId="urn:microsoft.com/office/officeart/2008/layout/RadialCluster"/>
    <dgm:cxn modelId="{27BB71CA-E1BD-4DA7-9FA9-5F014A735547}" type="presOf" srcId="{76CAE15C-3D2C-4371-9B12-F1CCC99923A5}" destId="{9D943064-76F4-42D6-BDDD-1D7F7AD1CC19}" srcOrd="0" destOrd="0" presId="urn:microsoft.com/office/officeart/2008/layout/RadialCluster"/>
    <dgm:cxn modelId="{B0E7EE28-D7DD-47BD-BFF4-B876830CF78F}" type="presOf" srcId="{9014170C-1572-4D6D-BD09-D6D727076218}" destId="{925F45D3-BFFE-4376-939E-F20250F00184}" srcOrd="0" destOrd="0" presId="urn:microsoft.com/office/officeart/2008/layout/RadialCluster"/>
    <dgm:cxn modelId="{909DFC45-9823-4389-82D2-8564B3A2D4B9}" srcId="{548E81D0-DC87-4E1A-A881-F6E247BD1E84}" destId="{08EFEC33-EE40-404C-9520-C4818326B8EF}" srcOrd="0" destOrd="0" parTransId="{0EFF640B-0377-4D3B-BC00-BC72F2DFAA18}" sibTransId="{45447905-5F3B-4D3B-8FCE-610D199E06B8}"/>
    <dgm:cxn modelId="{F1D6409D-5F22-4746-A9D2-C418B760CF03}" srcId="{548E81D0-DC87-4E1A-A881-F6E247BD1E84}" destId="{9014170C-1572-4D6D-BD09-D6D727076218}" srcOrd="1" destOrd="0" parTransId="{76CAE15C-3D2C-4371-9B12-F1CCC99923A5}" sibTransId="{203F5405-CE4D-48A1-9D4D-BBFFFE076CB1}"/>
    <dgm:cxn modelId="{9B84C89B-A3F6-426D-B774-CAD067E97E39}" srcId="{EEB92AD5-978F-494D-8090-6D988D4C73B9}" destId="{548E81D0-DC87-4E1A-A881-F6E247BD1E84}" srcOrd="0" destOrd="0" parTransId="{EF0CE33B-DE8C-4D84-8606-A8A474A59D7B}" sibTransId="{77B369AE-9AB0-4A7B-B2D1-BE3DBEEDBB1C}"/>
    <dgm:cxn modelId="{00147007-1E9F-45FF-AD05-C7AB82D24210}" type="presOf" srcId="{548E81D0-DC87-4E1A-A881-F6E247BD1E84}" destId="{91B89454-C758-4463-B9CD-D9CCD6922062}" srcOrd="0" destOrd="0" presId="urn:microsoft.com/office/officeart/2008/layout/RadialCluster"/>
    <dgm:cxn modelId="{8D5F3354-6E7F-40F2-9EB3-EC6DBF9CA5A7}" type="presParOf" srcId="{5D7B4E1B-671C-4331-ABFD-1B4C8F412794}" destId="{B692DDFE-8D1B-4D5B-9EFC-392E811FC353}" srcOrd="0" destOrd="0" presId="urn:microsoft.com/office/officeart/2008/layout/RadialCluster"/>
    <dgm:cxn modelId="{AB462F7C-34B7-4172-AE5F-37002044B17F}" type="presParOf" srcId="{B692DDFE-8D1B-4D5B-9EFC-392E811FC353}" destId="{91B89454-C758-4463-B9CD-D9CCD6922062}" srcOrd="0" destOrd="0" presId="urn:microsoft.com/office/officeart/2008/layout/RadialCluster"/>
    <dgm:cxn modelId="{85F9943B-2193-4AE4-A40E-8F936819171C}" type="presParOf" srcId="{B692DDFE-8D1B-4D5B-9EFC-392E811FC353}" destId="{D3836F0E-A355-49C2-A76B-61017D858B89}" srcOrd="1" destOrd="0" presId="urn:microsoft.com/office/officeart/2008/layout/RadialCluster"/>
    <dgm:cxn modelId="{66EC0C50-C599-4D85-BCDC-62D8248FA5C3}" type="presParOf" srcId="{B692DDFE-8D1B-4D5B-9EFC-392E811FC353}" destId="{E9BAD41F-8CC4-4E41-BD84-67B629CC5F0E}" srcOrd="2" destOrd="0" presId="urn:microsoft.com/office/officeart/2008/layout/RadialCluster"/>
    <dgm:cxn modelId="{6DE13203-5E2A-4020-B598-5456943A44F1}" type="presParOf" srcId="{B692DDFE-8D1B-4D5B-9EFC-392E811FC353}" destId="{9D943064-76F4-42D6-BDDD-1D7F7AD1CC19}" srcOrd="3" destOrd="0" presId="urn:microsoft.com/office/officeart/2008/layout/RadialCluster"/>
    <dgm:cxn modelId="{9AA05AEE-E571-42DA-889C-6A94E389971C}" type="presParOf" srcId="{B692DDFE-8D1B-4D5B-9EFC-392E811FC353}" destId="{925F45D3-BFFE-4376-939E-F20250F00184}" srcOrd="4" destOrd="0" presId="urn:microsoft.com/office/officeart/2008/layout/RadialCluster"/>
    <dgm:cxn modelId="{1C238087-8FE0-4F75-B0A6-03EEFA4EFBBA}" type="presParOf" srcId="{B692DDFE-8D1B-4D5B-9EFC-392E811FC353}" destId="{78D80853-3F99-4096-8245-7B98EA11AE50}" srcOrd="5" destOrd="0" presId="urn:microsoft.com/office/officeart/2008/layout/RadialCluster"/>
    <dgm:cxn modelId="{5ED77CD4-C4A7-4343-97B0-F4C33B4719AB}" type="presParOf" srcId="{B692DDFE-8D1B-4D5B-9EFC-392E811FC353}" destId="{7FF0EB30-7B52-4755-97F4-1D8522609470}" srcOrd="6" destOrd="0" presId="urn:microsoft.com/office/officeart/2008/layout/RadialCluster"/>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8/layout/RadialCluster">
  <dgm:title val=""/>
  <dgm:desc val=""/>
  <dgm:catLst>
    <dgm:cat type="relationship" pri="19500"/>
    <dgm:cat type="cycle" pri="150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useDef="1">
    <dgm:dataModel>
      <dgm:ptLst/>
      <dgm:bg/>
      <dgm:whole/>
    </dgm:dataModel>
  </dgm:styleData>
  <dgm:clrData useDef="1">
    <dgm:dataModel>
      <dgm:ptLst/>
      <dgm:bg/>
      <dgm:whole/>
    </dgm:dataModel>
  </dgm:clrData>
  <dgm:layoutNode name="Name0">
    <dgm:varLst>
      <dgm:chMax val="1"/>
      <dgm:chPref val="1"/>
      <dgm:dir/>
      <dgm:animOne val="branch"/>
      <dgm:animLvl val="lvl"/>
    </dgm:varLst>
    <dgm:alg type="composite">
      <dgm:param type="ar" val="1.00"/>
    </dgm:alg>
    <dgm:shape xmlns:r="http://schemas.openxmlformats.org/officeDocument/2006/relationships" r:blip="">
      <dgm:adjLst/>
    </dgm:shape>
    <dgm:choose name="Name1">
      <dgm:if name="Name2" func="var" arg="dir" op="equ" val="norm">
        <dgm:choose name="Name3">
          <dgm:if name="Name4" axis="ch ch" ptType="node node" cnt="1 0" func="cnt" op="equ" val="1">
            <dgm:constrLst>
              <dgm:constr type="l" for="ch" forName="textCenter"/>
              <dgm:constr type="ctrY" for="ch" forName="textCenter" refType="h" fact="0.5"/>
              <dgm:constr type="w" for="ch" forName="textCenter" refType="w" fact="0.32"/>
              <dgm:constr type="h" for="ch" forName="textCenter" refType="w" refFor="ch" refForName="textCenter"/>
              <dgm:constr type="r" for="ch" forName="cycle_1" refType="w"/>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5" axis="ch ch" ptType="node node" cnt="1 0"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6" axis="ch ch" ptType="node node" cnt="1 0" func="cnt" op="equ" val="3">
            <dgm:choose name="Name7">
              <dgm:if name="Name8" axis="ch ch ch" ptType="node node node" st="1 2 0" cnt="1 1 0" func="cnt" op="equ" val="1">
                <dgm:choose name="Name9">
                  <dgm:if name="Name10"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fact="0.85"/>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12">
                <dgm:choose name="Name13">
                  <dgm:if name="Name14"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15">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r" for="ch" forName="cycle_2" refType="w"/>
                      <dgm:constr type="b" for="ch" forName="cycle_2" refType="h"/>
                      <dgm:constr type="w" for="ch" forName="cycle_2" refType="w" fact="0.46"/>
                      <dgm:constr type="h" for="ch" forName="cycle_2" refType="h" fact="0.54"/>
                      <dgm:constr type="diam" for="ch" forName="cycle_2" refType="w" fact="0.5"/>
                      <dgm:constr type="l" for="ch" forName="cycle_3"/>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16" axis="ch ch" ptType="node node" cnt="1 0"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r" for="ch" forName="cycle_2" refType="w"/>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l" for="ch" forName="cycle_4"/>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17" axis="ch ch" ptType="node node" cnt="1 0"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24"/>
              <dgm:constr type="w" for="ch" forName="cycle_2" refType="w" fact="0.33"/>
              <dgm:constr type="h" for="ch" forName="cycle_2" refType="w" refFor="ch" refForName="cycle_2"/>
              <dgm:constr type="r" for="ch" forName="cycle_3" refType="w" fact="0.89"/>
              <dgm:constr type="b" for="ch" forName="cycle_3" refType="h"/>
              <dgm:constr type="w" for="ch" forName="cycle_3" refType="w" fact="0.33"/>
              <dgm:constr type="h" for="ch" forName="cycle_3" refType="w" refFor="ch" refForName="cycle_3"/>
              <dgm:constr type="l" for="ch" forName="cycle_4" refType="w" fact="0.11"/>
              <dgm:constr type="b" for="ch" forName="cycle_4" refType="h"/>
              <dgm:constr type="w" for="ch" forName="cycle_4" refType="w" fact="0.33"/>
              <dgm:constr type="h" for="ch" forName="cycle_4" refType="w" refFor="ch" refForName="cycle_4"/>
              <dgm:constr type="l" for="ch" forName="cycle_5"/>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18" axis="ch ch" ptType="node node" cnt="1 0"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r" for="ch" forName="cycle_2" refType="w"/>
              <dgm:constr type="t" for="ch" forName="cycle_2" refType="h" fact="0.17"/>
              <dgm:constr type="w" for="ch" forName="cycle_2" refType="w" fact="0.33"/>
              <dgm:constr type="h" for="ch" forName="cycle_2" refType="w" refFor="ch" refForName="cycle_2"/>
              <dgm:constr type="r" for="ch" forName="cycle_3" refType="w"/>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l" for="ch" forName="cycle_5"/>
              <dgm:constr type="b" for="ch" forName="cycle_5" refType="h" fact="0.83"/>
              <dgm:constr type="w" for="ch" forName="cycle_5" refType="w" fact="0.33"/>
              <dgm:constr type="h" for="ch" forName="cycle_5" refType="w" refFor="ch" refForName="cycle_5"/>
              <dgm:constr type="l" for="ch" forName="cycle_6"/>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19">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r" for="ch" forName="cycle_2" refType="w" fact="0.938"/>
              <dgm:constr type="t" for="ch" forName="cycle_2" refType="h" fact="0.141"/>
              <dgm:constr type="w" for="ch" forName="cycle_2" refType="w" fact="0.263"/>
              <dgm:constr type="h" for="ch" forName="cycle_2" refType="w" refFor="ch" refForName="cycle_2"/>
              <dgm:constr type="r" for="ch" forName="cycle_3" refType="w"/>
              <dgm:constr type="b" for="ch" forName="cycle_3" refType="h" fact="0.74"/>
              <dgm:constr type="w" for="ch" forName="cycle_3" refType="w" fact="0.263"/>
              <dgm:constr type="h" for="ch" forName="cycle_3" refType="w" refFor="ch" refForName="cycle_3"/>
              <dgm:constr type="r" for="ch" forName="cycle_4" refType="w" fact="0.8"/>
              <dgm:constr type="b" for="ch" forName="cycle_4" refType="h"/>
              <dgm:constr type="w" for="ch" forName="cycle_4" refType="w" fact="0.263"/>
              <dgm:constr type="h" for="ch" forName="cycle_4" refType="w" refFor="ch" refForName="cycle_4"/>
              <dgm:constr type="l" for="ch" forName="cycle_5" refType="w" fact="0.2"/>
              <dgm:constr type="b" for="ch" forName="cycle_5" refType="h"/>
              <dgm:constr type="w" for="ch" forName="cycle_5" refType="w" fact="0.263"/>
              <dgm:constr type="h" for="ch" forName="cycle_5" refType="w" refFor="ch" refForName="cycle_5"/>
              <dgm:constr type="l" for="ch" forName="cycle_6"/>
              <dgm:constr type="b" for="ch" forName="cycle_6" refType="h" fact="0.74"/>
              <dgm:constr type="w" for="ch" forName="cycle_6" refType="w" fact="0.263"/>
              <dgm:constr type="h" for="ch" forName="cycle_6" refType="w" refFor="ch" refForName="cycle_6"/>
              <dgm:constr type="l" for="ch" forName="cycle_7" refType="w" fact="0.062"/>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if>
      <dgm:else name="Name20">
        <dgm:choose name="Name21">
          <dgm:if name="Name22" axis="ch ch" ptType="node node" func="cnt" op="equ" val="1">
            <dgm:constrLst>
              <dgm:constr type="r" for="ch" forName="textCenter" refType="w"/>
              <dgm:constr type="ctrY" for="ch" forName="textCenter" refType="h" fact="0.5"/>
              <dgm:constr type="w" for="ch" forName="textCenter" refType="w" fact="0.32"/>
              <dgm:constr type="h" for="ch" forName="textCenter" refType="w" refFor="ch" refForName="textCenter"/>
              <dgm:constr type="l" for="ch" forName="cycle_1"/>
              <dgm:constr type="ctrY" for="ch" forName="cycle_1" refType="h" fact="0.5"/>
              <dgm:constr type="w" for="ch" forName="cycle_1" refType="w" fact="0.56"/>
              <dgm:constr type="h" for="ch" forName="cycle_1" refType="h"/>
              <dgm:constr type="primFontSz" for="ch" forName="textCenter" val="65"/>
              <dgm:constr type="primFontSz" for="des" forName="childCenter1" val="65"/>
              <dgm:constr type="primFontSz" for="des" forName="text1" op="equ" val="65"/>
              <dgm:constr type="userS" for="des" ptType="node" refType="w" refFor="ch" refForName="textCenter" fact="0.67"/>
            </dgm:constrLst>
          </dgm:if>
          <dgm:if name="Name23" axis="ch ch" ptType="node node" func="cnt" op="equ" val="2">
            <dgm:constrLst>
              <dgm:constr type="ctrX" for="ch" forName="textCenter" refType="w" fact="0.5"/>
              <dgm:constr type="ctrY" for="ch" forName="textCenter" refType="h" fact="0.5"/>
              <dgm:constr type="w" for="ch" forName="textCenter" refType="w" fact="0.25"/>
              <dgm:constr type="h" for="ch" forName="textCenter" refType="w" refFor="ch" refForName="textCenter"/>
              <dgm:constr type="ctrX" for="ch" forName="cycle_1" refType="w" fact="0.5"/>
              <dgm:constr type="t" for="ch" forName="cycle_1"/>
              <dgm:constr type="w" for="ch" forName="cycle_1" refType="w"/>
              <dgm:constr type="h" for="ch" forName="cycle_1" refType="h" fact="0.34"/>
              <dgm:constr type="ctrX" for="ch" forName="cycle_2" refType="w" fact="0.5"/>
              <dgm:constr type="b" for="ch" forName="cycle_2" refType="h"/>
              <dgm:constr type="w" for="ch" forName="cycle_2" refType="w"/>
              <dgm:constr type="h" for="ch" forName="cycle_2" refType="h" fact="0.34"/>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userS" for="des" ptType="node" refType="w" refFor="ch" refForName="textCenter" fact="0.67"/>
            </dgm:constrLst>
          </dgm:if>
          <dgm:if name="Name24" axis="ch ch" ptType="node node" func="cnt" op="equ" val="3">
            <dgm:choose name="Name25">
              <dgm:if name="Name26" axis="ch ch ch" ptType="node node node" st="1 2 0" cnt="1 1 0" func="cnt" op="equ" val="1">
                <dgm:choose name="Name27">
                  <dgm:if name="Name28"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29">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fact="0.85"/>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if>
              <dgm:else name="Name30">
                <dgm:choose name="Name31">
                  <dgm:if name="Name32" axis="ch ch ch" ptType="node node node" st="1 3 0" cnt="1 1 0" func="cnt" op="equ" val="1">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fact="0.85"/>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if>
                  <dgm:else name="Name33">
                    <dgm:constrLst>
                      <dgm:constr type="ctrX" for="ch" forName="textCenter" refType="w" fact="0.5"/>
                      <dgm:constr type="t" for="ch" forName="textCenter" refType="h" fact="0.436"/>
                      <dgm:constr type="w" for="ch" forName="textCenter" refType="w" fact="0.21"/>
                      <dgm:constr type="h" for="ch" forName="textCenter" refType="w" refFor="ch" refForName="textCenter"/>
                      <dgm:constr type="ctrX" for="ch" forName="cycle_1" refType="w" fact="0.5"/>
                      <dgm:constr type="t" for="ch" forName="cycle_1"/>
                      <dgm:constr type="w" for="ch" forName="cycle_1" refType="w" fact="0.61"/>
                      <dgm:constr type="h" for="ch" forName="cycle_1" refType="h" fact="0.36"/>
                      <dgm:constr type="diam" for="ch" forName="cycle_1" refType="w" fact="0.5"/>
                      <dgm:constr type="l" for="ch" forName="cycle_2"/>
                      <dgm:constr type="b" for="ch" forName="cycle_2" refType="h"/>
                      <dgm:constr type="w" for="ch" forName="cycle_2" refType="w" fact="0.46"/>
                      <dgm:constr type="h" for="ch" forName="cycle_2" refType="h" fact="0.54"/>
                      <dgm:constr type="diam" for="ch" forName="cycle_2" refType="w" fact="0.5"/>
                      <dgm:constr type="r" for="ch" forName="cycle_3" refType="w"/>
                      <dgm:constr type="b" for="ch" forName="cycle_3" refType="h"/>
                      <dgm:constr type="w" for="ch" forName="cycle_3" refType="w" fact="0.46"/>
                      <dgm:constr type="h" for="ch" forName="cycle_3" refType="h" fact="0.54"/>
                      <dgm:constr type="diam" for="ch" forName="cycle_3" refType="w"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userS" for="des" ptType="node" refType="w" refFor="ch" refForName="textCenter" fact="0.67"/>
                    </dgm:constrLst>
                  </dgm:else>
                </dgm:choose>
              </dgm:else>
            </dgm:choose>
          </dgm:if>
          <dgm:if name="Name34" axis="ch ch" ptType="node node" func="cnt" op="equ" val="4">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5"/>
              <dgm:constr type="h" for="ch" forName="cycle_1" refType="h" fact="0.33"/>
              <dgm:constr type="l" for="ch" forName="cycle_2"/>
              <dgm:constr type="ctrY" for="ch" forName="cycle_2" refType="h" fact="0.5"/>
              <dgm:constr type="w" for="ch" forName="cycle_2" refType="w" fact="0.33"/>
              <dgm:constr type="h" for="ch" forName="cycle_2" refType="h" fact="0.5"/>
              <dgm:constr type="ctrX" for="ch" forName="cycle_3" refType="w" fact="0.5"/>
              <dgm:constr type="b" for="ch" forName="cycle_3" refType="h"/>
              <dgm:constr type="w" for="ch" forName="cycle_3" refType="w" fact="0.5"/>
              <dgm:constr type="h" for="ch" forName="cycle_3" refType="h" fact="0.33"/>
              <dgm:constr type="r" for="ch" forName="cycle_4" refType="w"/>
              <dgm:constr type="ctrY" for="ch" forName="cycle_4" refType="h" fact="0.5"/>
              <dgm:constr type="w" for="ch" forName="cycle_4" refType="w" fact="0.33"/>
              <dgm:constr type="h" for="ch" forName="cycle_4" refType="h" fact="0.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userS" for="des" ptType="node" refType="w" refFor="ch" refForName="textCenter" fact="0.67"/>
            </dgm:constrLst>
          </dgm:if>
          <dgm:if name="Name35" axis="ch ch" ptType="node node" func="cnt" op="equ" val="5">
            <dgm:constrLst>
              <dgm:constr type="ctrX" for="ch" forName="textCenter" refType="w" fact="0.5"/>
              <dgm:constr type="t" for="ch" forName="textCenter" refType="h" fact="0.42"/>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24"/>
              <dgm:constr type="w" for="ch" forName="cycle_2" refType="w" fact="0.33"/>
              <dgm:constr type="h" for="ch" forName="cycle_2" refType="w" refFor="ch" refForName="cycle_2"/>
              <dgm:constr type="l" for="ch" forName="cycle_3" refType="w" fact="0.11"/>
              <dgm:constr type="b" for="ch" forName="cycle_3" refType="h"/>
              <dgm:constr type="w" for="ch" forName="cycle_3" refType="w" fact="0.33"/>
              <dgm:constr type="h" for="ch" forName="cycle_3" refType="w" refFor="ch" refForName="cycle_3"/>
              <dgm:constr type="r" for="ch" forName="cycle_4" refType="w" fact="0.89"/>
              <dgm:constr type="b" for="ch" forName="cycle_4" refType="h"/>
              <dgm:constr type="w" for="ch" forName="cycle_4" refType="w" fact="0.33"/>
              <dgm:constr type="h" for="ch" forName="cycle_4" refType="w" refFor="ch" refForName="cycle_4"/>
              <dgm:constr type="r" for="ch" forName="cycle_5" refType="w"/>
              <dgm:constr type="t" for="ch" forName="cycle_5" refType="h" fact="0.24"/>
              <dgm:constr type="w" for="ch" forName="cycle_5" refType="w" fact="0.33"/>
              <dgm:constr type="h" for="ch" forName="cycle_5" refType="w" refFor="ch" refForName="cycle_5"/>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userS" for="des" ptType="node" refType="w" refFor="ch" refForName="textCenter" fact="0.67"/>
            </dgm:constrLst>
          </dgm:if>
          <dgm:if name="Name36" axis="ch ch" ptType="node node" func="cnt" op="equ" val="6">
            <dgm:constrLst>
              <dgm:constr type="ctrX" for="ch" forName="textCenter" refType="w" fact="0.5"/>
              <dgm:constr type="ctrY" for="ch" forName="textCenter" refType="h" fact="0.5"/>
              <dgm:constr type="w" for="ch" forName="textCenter" refType="w" fact="0.2"/>
              <dgm:constr type="h" for="ch" forName="textCenter" refType="w" refFor="ch" refForName="textCenter"/>
              <dgm:constr type="ctrX" for="ch" forName="cycle_1" refType="w" fact="0.5"/>
              <dgm:constr type="t" for="ch" forName="cycle_1"/>
              <dgm:constr type="w" for="ch" forName="cycle_1" refType="w" fact="0.33"/>
              <dgm:constr type="h" for="ch" forName="cycle_1" refType="w" refFor="ch" refForName="cycle_1"/>
              <dgm:constr type="l" for="ch" forName="cycle_2"/>
              <dgm:constr type="t" for="ch" forName="cycle_2" refType="h" fact="0.17"/>
              <dgm:constr type="w" for="ch" forName="cycle_2" refType="w" fact="0.33"/>
              <dgm:constr type="h" for="ch" forName="cycle_2" refType="w" refFor="ch" refForName="cycle_2"/>
              <dgm:constr type="l" for="ch" forName="cycle_3"/>
              <dgm:constr type="b" for="ch" forName="cycle_3" refType="h" fact="0.83"/>
              <dgm:constr type="w" for="ch" forName="cycle_3" refType="w" fact="0.33"/>
              <dgm:constr type="h" for="ch" forName="cycle_3" refType="w" refFor="ch" refForName="cycle_3"/>
              <dgm:constr type="ctrX" for="ch" forName="cycle_4" refType="w" fact="0.5"/>
              <dgm:constr type="b" for="ch" forName="cycle_4" refType="h"/>
              <dgm:constr type="w" for="ch" forName="cycle_4" refType="w" fact="0.33"/>
              <dgm:constr type="h" for="ch" forName="cycle_4" refType="w" refFor="ch" refForName="cycle_4"/>
              <dgm:constr type="r" for="ch" forName="cycle_5" refType="w"/>
              <dgm:constr type="b" for="ch" forName="cycle_5" refType="h" fact="0.83"/>
              <dgm:constr type="w" for="ch" forName="cycle_5" refType="w" fact="0.33"/>
              <dgm:constr type="h" for="ch" forName="cycle_5" refType="w" refFor="ch" refForName="cycle_5"/>
              <dgm:constr type="r" for="ch" forName="cycle_6" refType="w"/>
              <dgm:constr type="t" for="ch" forName="cycle_6" refType="h" fact="0.17"/>
              <dgm:constr type="w" for="ch" forName="cycle_6" refType="w" fact="0.33"/>
              <dgm:constr type="h" for="ch" forName="cycle_6" refType="w" refFor="ch" refForName="cycle_6"/>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userS" for="des" ptType="node" refType="w" refFor="ch" refForName="textCenter" fact="0.67"/>
            </dgm:constrLst>
          </dgm:if>
          <dgm:else name="Name37">
            <dgm:constrLst>
              <dgm:constr type="ctrX" for="ch" forName="textCenter" refType="w" fact="0.5"/>
              <dgm:constr type="t" for="ch" forName="textCenter" refType="h" fact="0.444"/>
              <dgm:constr type="w" for="ch" forName="textCenter" refType="w" fact="0.167"/>
              <dgm:constr type="h" for="ch" forName="textCenter" refType="w" refFor="ch" refForName="textCenter"/>
              <dgm:constr type="ctrX" for="ch" forName="cycle_1" refType="w" fact="0.5"/>
              <dgm:constr type="t" for="ch" forName="cycle_1"/>
              <dgm:constr type="w" for="ch" forName="cycle_1" refType="w" fact="0.263"/>
              <dgm:constr type="h" for="ch" forName="cycle_1" refType="w" refFor="ch" refForName="cycle_1"/>
              <dgm:constr type="l" for="ch" forName="cycle_2" refType="w" fact="0.062"/>
              <dgm:constr type="t" for="ch" forName="cycle_2" refType="h" fact="0.141"/>
              <dgm:constr type="w" for="ch" forName="cycle_2" refType="w" fact="0.263"/>
              <dgm:constr type="h" for="ch" forName="cycle_2" refType="w" refFor="ch" refForName="cycle_2"/>
              <dgm:constr type="l" for="ch" forName="cycle_3"/>
              <dgm:constr type="b" for="ch" forName="cycle_3" refType="h" fact="0.74"/>
              <dgm:constr type="w" for="ch" forName="cycle_3" refType="w" fact="0.263"/>
              <dgm:constr type="h" for="ch" forName="cycle_3" refType="w" refFor="ch" refForName="cycle_3"/>
              <dgm:constr type="l" for="ch" forName="cycle_4" refType="w" fact="0.2"/>
              <dgm:constr type="b" for="ch" forName="cycle_4" refType="h"/>
              <dgm:constr type="w" for="ch" forName="cycle_4" refType="w" fact="0.263"/>
              <dgm:constr type="h" for="ch" forName="cycle_4" refType="w" refFor="ch" refForName="cycle_4"/>
              <dgm:constr type="r" for="ch" forName="cycle_5" refType="w" fact="0.8"/>
              <dgm:constr type="b" for="ch" forName="cycle_5" refType="h"/>
              <dgm:constr type="w" for="ch" forName="cycle_5" refType="w" fact="0.263"/>
              <dgm:constr type="h" for="ch" forName="cycle_5" refType="w" refFor="ch" refForName="cycle_5"/>
              <dgm:constr type="r" for="ch" forName="cycle_6" refType="w"/>
              <dgm:constr type="b" for="ch" forName="cycle_6" refType="h" fact="0.74"/>
              <dgm:constr type="w" for="ch" forName="cycle_6" refType="w" fact="0.263"/>
              <dgm:constr type="h" for="ch" forName="cycle_6" refType="w" refFor="ch" refForName="cycle_6"/>
              <dgm:constr type="r" for="ch" forName="cycle_7" refType="w" fact="0.938"/>
              <dgm:constr type="t" for="ch" forName="cycle_7" refType="h" fact="0.141"/>
              <dgm:constr type="w" for="ch" forName="cycle_7" refType="w" fact="0.263"/>
              <dgm:constr type="h" for="ch" forName="cycle_7" refType="w" refFor="ch" refForName="cycle_7"/>
              <dgm:constr type="primFontSz" for="ch" forName="textCenter" val="65"/>
              <dgm:constr type="primFontSz" for="des" forName="childCenter1" val="65"/>
              <dgm:constr type="primFontSz" for="des" forName="text1" op="equ" val="65"/>
              <dgm:constr type="primFontSz" for="des" forName="childCenter2" refType="primFontSz" refFor="des" refForName="childCenter1" op="equ"/>
              <dgm:constr type="primFontSz" for="des" forName="text2" refType="primFontSz" refFor="des" refForName="text1" op="equ"/>
              <dgm:constr type="primFontSz" for="des" forName="childCenter3" refType="primFontSz" refFor="des" refForName="childCenter1" op="equ"/>
              <dgm:constr type="primFontSz" for="des" forName="text3" refType="primFontSz" refFor="des" refForName="text1" op="equ"/>
              <dgm:constr type="primFontSz" for="des" forName="childCenter4" refType="primFontSz" refFor="des" refForName="childCenter1" op="equ"/>
              <dgm:constr type="primFontSz" for="des" forName="text4" refType="primFontSz" refFor="des" refForName="text1" op="equ"/>
              <dgm:constr type="primFontSz" for="des" forName="childCenter5" refType="primFontSz" refFor="des" refForName="childCenter1" op="equ"/>
              <dgm:constr type="primFontSz" for="des" forName="text5" refType="primFontSz" refFor="des" refForName="text1" op="equ"/>
              <dgm:constr type="primFontSz" for="des" forName="childCenter6" refType="primFontSz" refFor="des" refForName="childCenter1" op="equ"/>
              <dgm:constr type="primFontSz" for="des" forName="text6" refType="primFontSz" refFor="des" refForName="text1" op="equ"/>
              <dgm:constr type="primFontSz" for="des" forName="childCenter7" refType="primFontSz" refFor="des" refForName="childCenter1" op="equ"/>
              <dgm:constr type="primFontSz" for="des" forName="text7" refType="primFontSz" refFor="des" refForName="text1" op="equ"/>
              <dgm:constr type="userS" for="des" ptType="node" refType="w" refFor="ch" refForName="textCenter" fact="0.67"/>
            </dgm:constrLst>
          </dgm:else>
        </dgm:choose>
      </dgm:else>
    </dgm:choose>
    <dgm:forEach name="Name38" axis="ch" ptType="node" cnt="1">
      <dgm:choose name="Name39">
        <dgm:if name="Name40" axis="des" func="maxDepth" op="lte" val="1">
          <dgm:layoutNode name="singleCycle">
            <dgm:choose name="Name41">
              <dgm:if name="Name42" axis="ch" ptType="node" func="cnt" op="equ" val="1">
                <dgm:choose name="Name43">
                  <dgm:if name="Name44" func="var" arg="dir" op="equ" val="norm">
                    <dgm:alg type="cycle">
                      <dgm:param type="stAng" val="90"/>
                      <dgm:param type="ctrShpMap" val="fNode"/>
                    </dgm:alg>
                  </dgm:if>
                  <dgm:else name="Name45">
                    <dgm:alg type="cycle">
                      <dgm:param type="stAng" val="-90"/>
                      <dgm:param type="spanAng" val="-360"/>
                      <dgm:param type="ctrShpMap" val="fNode"/>
                    </dgm:alg>
                  </dgm:else>
                </dgm:choose>
              </dgm:if>
              <dgm:else name="Name46">
                <dgm:choose name="Name47">
                  <dgm:if name="Name48" func="var" arg="dir" op="equ" val="norm">
                    <dgm:alg type="cycle">
                      <dgm:param type="ctrShpMap" val="fNode"/>
                    </dgm:alg>
                  </dgm:if>
                  <dgm:else name="Name49">
                    <dgm:alg type="cycle">
                      <dgm:param type="spanAng" val="-360"/>
                      <dgm:param type="ctrShpMap" val="fNode"/>
                    </dgm:alg>
                  </dgm:else>
                </dgm:choose>
              </dgm:else>
            </dgm:choose>
            <dgm:shape xmlns:r="http://schemas.openxmlformats.org/officeDocument/2006/relationships" r:blip="">
              <dgm:adjLst/>
            </dgm:shape>
            <dgm:presOf/>
            <dgm:choose name="Name50">
              <dgm:if name="Name51" axis="ch" ptType="node" func="cnt" op="equ" val="0">
                <dgm:constrLst>
                  <dgm:constr type="w" for="ch" forName="singleCenter" refType="w"/>
                  <dgm:constr type="h" for="ch" forName="singleCenter" refType="w" refFor="ch" refForName="singleCenter"/>
                </dgm:constrLst>
              </dgm:if>
              <dgm:if name="Name52" axis="ch" ptType="node" func="cnt" op="equ" val="1">
                <dgm:constrLst>
                  <dgm:constr type="w" for="ch" forName="singleCenter" refType="w" fact="0.5"/>
                  <dgm:constr type="h" for="ch" forName="singleCenter" refType="w" refFor="ch" refForName="singleCenter"/>
                  <dgm:constr type="userS" for="ch" ptType="node" refType="w" refFor="ch" refForName="singleCenter" fact="0.67"/>
                </dgm:constrLst>
              </dgm:if>
              <dgm:else name="Name53">
                <dgm:constrLst>
                  <dgm:constr type="w" for="ch" forName="singleCenter" refType="w" fact="0.3"/>
                  <dgm:constr type="h" for="ch" forName="singleCenter" refType="w" refFor="ch" refForName="singleCenter"/>
                  <dgm:constr type="userS" for="ch" ptType="node" refType="w" refFor="ch" refForName="singleCenter" fact="0.67"/>
                </dgm:constrLst>
              </dgm:else>
            </dgm:choose>
            <dgm:layoutNode name="singleCenter" styleLbl="node1">
              <dgm:varLst>
                <dgm:chMax val="7"/>
                <dgm:chPref val="7"/>
              </dgm:varLst>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54" axis="ch" cnt="21">
              <dgm:forEach name="Name55" axis="self" ptType="parTrans">
                <dgm:layoutNode name="Name5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57" axis="self" ptType="node">
                <dgm:layoutNode name="text0"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layoutNode>
        </dgm:if>
        <dgm:else name="Name58">
          <dgm:layoutNode name="textCenter" styleLbl="node1">
            <dgm:alg type="tx"/>
            <dgm:shape xmlns:r="http://schemas.openxmlformats.org/officeDocument/2006/relationships" type="roundRect" r:blip="">
              <dgm:adjLst/>
            </dgm:shape>
            <dgm:presOf axis="self" ptType="node"/>
            <dgm:constrLst>
              <dgm:constr type="tMarg" refType="primFontSz" fact="0.2"/>
              <dgm:constr type="bMarg" refType="primFontSz" fact="0.2"/>
              <dgm:constr type="lMarg" refType="primFontSz" fact="0.2"/>
              <dgm:constr type="rMarg" refType="primFontSz" fact="0.2"/>
            </dgm:constrLst>
            <dgm:ruleLst>
              <dgm:rule type="primFontSz" val="5" fact="NaN" max="NaN"/>
            </dgm:ruleLst>
          </dgm:layoutNode>
          <dgm:choose name="Name59">
            <dgm:if name="Name60" axis="ch" ptType="node" func="cnt" op="gte" val="1">
              <dgm:layoutNode name="cycle_1">
                <dgm:choose name="Name61">
                  <dgm:if name="Name62" func="var" arg="dir" op="equ" val="norm">
                    <dgm:choose name="Name63">
                      <dgm:if name="Name64" axis="ch" ptType="node" func="cnt" op="equ" val="1">
                        <dgm:choose name="Name65">
                          <dgm:if name="Name66" axis="ch ch" ptType="node node" st="1 1" cnt="1 0" func="cnt" op="equ" val="1">
                            <dgm:alg type="cycle">
                              <dgm:param type="ctrShpMap" val="fNode"/>
                              <dgm:param type="stAng" val="90"/>
                            </dgm:alg>
                          </dgm:if>
                          <dgm:if name="Name67" axis="ch ch" ptType="node node" st="1 1" cnt="1 0" func="cnt" op="equ" val="2">
                            <dgm:alg type="cycle">
                              <dgm:param type="ctrShpMap" val="fNode"/>
                              <dgm:param type="stAng" val="45"/>
                              <dgm:param type="spanAng" val="90"/>
                            </dgm:alg>
                          </dgm:if>
                          <dgm:else name="Name68">
                            <dgm:alg type="cycle">
                              <dgm:param type="ctrShpMap" val="fNode"/>
                              <dgm:param type="stAng" val="0"/>
                              <dgm:param type="spanAng" val="180"/>
                            </dgm:alg>
                          </dgm:else>
                        </dgm:choose>
                      </dgm:if>
                      <dgm:if name="Name69" axis="ch" ptType="node" func="cnt" op="equ" val="2">
                        <dgm:choose name="Name70">
                          <dgm:if name="Name71" axis="ch ch" ptType="node node" st="1 1" cnt="1 0" func="cnt" op="equ" val="1">
                            <dgm:alg type="cycle">
                              <dgm:param type="ctrShpMap" val="fNode"/>
                              <dgm:param type="stAng" val="0"/>
                            </dgm:alg>
                          </dgm:if>
                          <dgm:if name="Name72" axis="ch ch" ptType="node node" st="1 1" cnt="1 0" func="cnt" op="equ" val="2">
                            <dgm:alg type="cycle">
                              <dgm:param type="ctrShpMap" val="fNode"/>
                              <dgm:param type="stAng" val="315"/>
                              <dgm:param type="spanAng" val="90"/>
                            </dgm:alg>
                          </dgm:if>
                          <dgm:else name="Name73">
                            <dgm:alg type="cycle">
                              <dgm:param type="ctrShpMap" val="fNode"/>
                              <dgm:param type="stAng" val="270"/>
                              <dgm:param type="spanAng" val="180"/>
                            </dgm:alg>
                          </dgm:else>
                        </dgm:choose>
                      </dgm:if>
                      <dgm:if name="Name74" axis="ch" ptType="node" func="cnt" op="equ" val="3">
                        <dgm:choose name="Name75">
                          <dgm:if name="Name76" axis="ch ch" ptType="node node" st="1 1" cnt="1 0" func="cnt" op="equ" val="1">
                            <dgm:alg type="cycle">
                              <dgm:param type="ctrShpMap" val="fNode"/>
                              <dgm:param type="stAng" val="0"/>
                            </dgm:alg>
                          </dgm:if>
                          <dgm:if name="Name77" axis="ch ch" ptType="node node" st="1 1" cnt="1 0" func="cnt" op="equ" val="2">
                            <dgm:alg type="cycle">
                              <dgm:param type="ctrShpMap" val="fNode"/>
                              <dgm:param type="stAng" val="315"/>
                              <dgm:param type="spanAng" val="90"/>
                            </dgm:alg>
                          </dgm:if>
                          <dgm:else name="Name78">
                            <dgm:alg type="cycle">
                              <dgm:param type="ctrShpMap" val="fNode"/>
                              <dgm:param type="stAng" val="270"/>
                              <dgm:param type="spanAng" val="180"/>
                            </dgm:alg>
                          </dgm:else>
                        </dgm:choose>
                      </dgm:if>
                      <dgm:if name="Name79" axis="ch" ptType="node" func="cnt" op="equ" val="4">
                        <dgm:choose name="Name80">
                          <dgm:if name="Name81" axis="ch ch" ptType="node node" st="1 1" cnt="1 0" func="cnt" op="equ" val="1">
                            <dgm:alg type="cycle">
                              <dgm:param type="ctrShpMap" val="fNode"/>
                              <dgm:param type="stAng" val="0"/>
                            </dgm:alg>
                          </dgm:if>
                          <dgm:if name="Name82" axis="ch ch" ptType="node node" st="1 1" cnt="1 0" func="cnt" op="equ" val="2">
                            <dgm:alg type="cycle">
                              <dgm:param type="ctrShpMap" val="fNode"/>
                              <dgm:param type="stAng" val="315"/>
                              <dgm:param type="spanAng" val="90"/>
                            </dgm:alg>
                          </dgm:if>
                          <dgm:else name="Name83">
                            <dgm:alg type="cycle">
                              <dgm:param type="ctrShpMap" val="fNode"/>
                              <dgm:param type="stAng" val="292.5"/>
                              <dgm:param type="spanAng" val="135"/>
                            </dgm:alg>
                          </dgm:else>
                        </dgm:choose>
                      </dgm:if>
                      <dgm:if name="Name84" axis="ch" ptType="node" func="cnt" op="equ" val="5">
                        <dgm:choose name="Name85">
                          <dgm:if name="Name86" axis="ch ch" ptType="node node" st="1 1" cnt="1 0" func="cnt" op="equ" val="1">
                            <dgm:alg type="cycle">
                              <dgm:param type="ctrShpMap" val="fNode"/>
                              <dgm:param type="stAng" val="0"/>
                            </dgm:alg>
                          </dgm:if>
                          <dgm:if name="Name87" axis="ch ch" ptType="node node" st="1 1" cnt="1 0" func="cnt" op="equ" val="2">
                            <dgm:alg type="cycle">
                              <dgm:param type="ctrShpMap" val="fNode"/>
                              <dgm:param type="stAng" val="315"/>
                              <dgm:param type="spanAng" val="90"/>
                            </dgm:alg>
                          </dgm:if>
                          <dgm:else name="Name88">
                            <dgm:alg type="cycle">
                              <dgm:param type="ctrShpMap" val="fNode"/>
                              <dgm:param type="stAng" val="0"/>
                              <dgm:param type="spanAng" val="360"/>
                            </dgm:alg>
                          </dgm:else>
                        </dgm:choose>
                      </dgm:if>
                      <dgm:if name="Name89" axis="ch" ptType="node" func="cnt" op="equ" val="6">
                        <dgm:choose name="Name90">
                          <dgm:if name="Name91" axis="ch ch" ptType="node node" st="1 1" cnt="1 0" func="cnt" op="equ" val="1">
                            <dgm:alg type="cycle">
                              <dgm:param type="ctrShpMap" val="fNode"/>
                              <dgm:param type="stAng" val="0"/>
                            </dgm:alg>
                          </dgm:if>
                          <dgm:if name="Name92" axis="ch ch" ptType="node node" st="1 1" cnt="1 0" func="cnt" op="equ" val="2">
                            <dgm:alg type="cycle">
                              <dgm:param type="ctrShpMap" val="fNode"/>
                              <dgm:param type="stAng" val="315"/>
                              <dgm:param type="spanAng" val="90"/>
                            </dgm:alg>
                          </dgm:if>
                          <dgm:else name="Name93">
                            <dgm:alg type="cycle">
                              <dgm:param type="ctrShpMap" val="fNode"/>
                              <dgm:param type="stAng" val="0"/>
                              <dgm:param type="spanAng" val="360"/>
                            </dgm:alg>
                          </dgm:else>
                        </dgm:choose>
                      </dgm:if>
                      <dgm:if name="Name94" axis="ch" ptType="node" func="cnt" op="gte" val="7">
                        <dgm:choose name="Name95">
                          <dgm:if name="Name96" axis="ch ch" ptType="node node" st="1 1" cnt="1 0" func="cnt" op="equ" val="1">
                            <dgm:alg type="cycle">
                              <dgm:param type="ctrShpMap" val="fNode"/>
                              <dgm:param type="stAng" val="0"/>
                            </dgm:alg>
                          </dgm:if>
                          <dgm:if name="Name97" axis="ch ch" ptType="node node" st="1 1" cnt="1 0" func="cnt" op="equ" val="2">
                            <dgm:alg type="cycle">
                              <dgm:param type="ctrShpMap" val="fNode"/>
                              <dgm:param type="stAng" val="315"/>
                              <dgm:param type="spanAng" val="90"/>
                            </dgm:alg>
                          </dgm:if>
                          <dgm:else name="Name98">
                            <dgm:alg type="cycle">
                              <dgm:param type="ctrShpMap" val="fNode"/>
                              <dgm:param type="stAng" val="0"/>
                              <dgm:param type="spanAng" val="360"/>
                            </dgm:alg>
                          </dgm:else>
                        </dgm:choose>
                      </dgm:if>
                      <dgm:else name="Name99"/>
                    </dgm:choose>
                  </dgm:if>
                  <dgm:else name="Name100">
                    <dgm:choose name="Name101">
                      <dgm:if name="Name102" axis="ch" ptType="node" func="cnt" op="equ" val="1">
                        <dgm:choose name="Name103">
                          <dgm:if name="Name104" axis="ch ch" ptType="node node" st="1 1" cnt="1 0" func="cnt" op="equ" val="1">
                            <dgm:alg type="cycle">
                              <dgm:param type="ctrShpMap" val="fNode"/>
                              <dgm:param type="stAng" val="270"/>
                            </dgm:alg>
                          </dgm:if>
                          <dgm:if name="Name105" axis="ch ch" ptType="node node" st="1 1" cnt="1 0" func="cnt" op="equ" val="2">
                            <dgm:alg type="cycle">
                              <dgm:param type="ctrShpMap" val="fNode"/>
                              <dgm:param type="stAng" val="315"/>
                              <dgm:param type="spanAng" val="-90"/>
                            </dgm:alg>
                          </dgm:if>
                          <dgm:else name="Name106">
                            <dgm:alg type="cycle">
                              <dgm:param type="ctrShpMap" val="fNode"/>
                              <dgm:param type="stAng" val="0"/>
                              <dgm:param type="spanAng" val="-180"/>
                            </dgm:alg>
                          </dgm:else>
                        </dgm:choose>
                      </dgm:if>
                      <dgm:if name="Name107" axis="ch" ptType="node" func="cnt" op="equ" val="2">
                        <dgm:choose name="Name108">
                          <dgm:if name="Name109" axis="ch ch" ptType="node node" st="1 1" cnt="1 0" func="cnt" op="equ" val="1">
                            <dgm:alg type="cycle">
                              <dgm:param type="ctrShpMap" val="fNode"/>
                              <dgm:param type="stAng" val="0"/>
                            </dgm:alg>
                          </dgm:if>
                          <dgm:if name="Name110" axis="ch ch" ptType="node node" st="1 1" cnt="1 0" func="cnt" op="equ" val="2">
                            <dgm:alg type="cycle">
                              <dgm:param type="ctrShpMap" val="fNode"/>
                              <dgm:param type="stAng" val="45"/>
                              <dgm:param type="spanAng" val="-90"/>
                            </dgm:alg>
                          </dgm:if>
                          <dgm:else name="Name111">
                            <dgm:alg type="cycle">
                              <dgm:param type="ctrShpMap" val="fNode"/>
                              <dgm:param type="stAng" val="90"/>
                              <dgm:param type="spanAng" val="-180"/>
                            </dgm:alg>
                          </dgm:else>
                        </dgm:choose>
                      </dgm:if>
                      <dgm:if name="Name112" axis="ch" ptType="node" func="cnt" op="equ" val="3">
                        <dgm:choose name="Name113">
                          <dgm:if name="Name114" axis="ch ch" ptType="node node" st="1 1" cnt="1 0" func="cnt" op="equ" val="1">
                            <dgm:alg type="cycle">
                              <dgm:param type="ctrShpMap" val="fNode"/>
                              <dgm:param type="stAng" val="0"/>
                            </dgm:alg>
                          </dgm:if>
                          <dgm:if name="Name115" axis="ch ch" ptType="node node" st="1 1" cnt="1 0" func="cnt" op="equ" val="2">
                            <dgm:alg type="cycle">
                              <dgm:param type="ctrShpMap" val="fNode"/>
                              <dgm:param type="stAng" val="45"/>
                              <dgm:param type="spanAng" val="-90"/>
                            </dgm:alg>
                          </dgm:if>
                          <dgm:else name="Name116">
                            <dgm:alg type="cycle">
                              <dgm:param type="ctrShpMap" val="fNode"/>
                              <dgm:param type="stAng" val="90"/>
                              <dgm:param type="spanAng" val="-180"/>
                            </dgm:alg>
                          </dgm:else>
                        </dgm:choose>
                      </dgm:if>
                      <dgm:if name="Name117" axis="ch" ptType="node" func="cnt" op="equ" val="4">
                        <dgm:choose name="Name118">
                          <dgm:if name="Name119" axis="ch ch" ptType="node node" st="1 1" cnt="1 0" func="cnt" op="equ" val="1">
                            <dgm:alg type="cycle">
                              <dgm:param type="ctrShpMap" val="fNode"/>
                              <dgm:param type="stAng" val="0"/>
                            </dgm:alg>
                          </dgm:if>
                          <dgm:if name="Name120" axis="ch ch" ptType="node node" st="1 1" cnt="1 0" func="cnt" op="equ" val="2">
                            <dgm:alg type="cycle">
                              <dgm:param type="ctrShpMap" val="fNode"/>
                              <dgm:param type="stAng" val="45"/>
                              <dgm:param type="spanAng" val="-90"/>
                            </dgm:alg>
                          </dgm:if>
                          <dgm:else name="Name121">
                            <dgm:alg type="cycle">
                              <dgm:param type="ctrShpMap" val="fNode"/>
                              <dgm:param type="stAng" val="67.5"/>
                              <dgm:param type="spanAng" val="-135"/>
                            </dgm:alg>
                          </dgm:else>
                        </dgm:choose>
                      </dgm:if>
                      <dgm:if name="Name122" axis="ch" ptType="node" func="cnt" op="equ" val="5">
                        <dgm:choose name="Name123">
                          <dgm:if name="Name124" axis="ch ch" ptType="node node" st="1 1" cnt="1 0" func="cnt" op="equ" val="1">
                            <dgm:alg type="cycle">
                              <dgm:param type="ctrShpMap" val="fNode"/>
                              <dgm:param type="stAng" val="0"/>
                            </dgm:alg>
                          </dgm:if>
                          <dgm:if name="Name125" axis="ch ch" ptType="node node" st="1 1" cnt="1 0" func="cnt" op="equ" val="2">
                            <dgm:alg type="cycle">
                              <dgm:param type="ctrShpMap" val="fNode"/>
                              <dgm:param type="stAng" val="45"/>
                              <dgm:param type="spanAng" val="-90"/>
                            </dgm:alg>
                          </dgm:if>
                          <dgm:else name="Name126">
                            <dgm:alg type="cycle">
                              <dgm:param type="ctrShpMap" val="fNode"/>
                              <dgm:param type="stAng" val="0"/>
                              <dgm:param type="spanAng" val="-360"/>
                            </dgm:alg>
                          </dgm:else>
                        </dgm:choose>
                      </dgm:if>
                      <dgm:if name="Name127" axis="ch" ptType="node" func="cnt" op="equ" val="6">
                        <dgm:choose name="Name128">
                          <dgm:if name="Name129" axis="ch ch" ptType="node node" st="1 1" cnt="1 0" func="cnt" op="equ" val="1">
                            <dgm:alg type="cycle">
                              <dgm:param type="ctrShpMap" val="fNode"/>
                              <dgm:param type="stAng" val="0"/>
                            </dgm:alg>
                          </dgm:if>
                          <dgm:if name="Name130" axis="ch ch" ptType="node node" st="1 1" cnt="1 0" func="cnt" op="equ" val="2">
                            <dgm:alg type="cycle">
                              <dgm:param type="ctrShpMap" val="fNode"/>
                              <dgm:param type="stAng" val="45"/>
                              <dgm:param type="spanAng" val="-90"/>
                            </dgm:alg>
                          </dgm:if>
                          <dgm:else name="Name131">
                            <dgm:alg type="cycle">
                              <dgm:param type="ctrShpMap" val="fNode"/>
                              <dgm:param type="stAng" val="0"/>
                              <dgm:param type="spanAng" val="-360"/>
                            </dgm:alg>
                          </dgm:else>
                        </dgm:choose>
                      </dgm:if>
                      <dgm:if name="Name132" axis="ch" ptType="node" func="cnt" op="gte" val="7">
                        <dgm:choose name="Name133">
                          <dgm:if name="Name134" axis="ch ch" ptType="node node" st="1 1" cnt="1 0" func="cnt" op="equ" val="1">
                            <dgm:alg type="cycle">
                              <dgm:param type="ctrShpMap" val="fNode"/>
                              <dgm:param type="stAng" val="0"/>
                            </dgm:alg>
                          </dgm:if>
                          <dgm:if name="Name135" axis="ch ch" ptType="node node" st="1 1" cnt="1 0" func="cnt" op="equ" val="2">
                            <dgm:alg type="cycle">
                              <dgm:param type="ctrShpMap" val="fNode"/>
                              <dgm:param type="stAng" val="45"/>
                              <dgm:param type="spanAng" val="-90"/>
                            </dgm:alg>
                          </dgm:if>
                          <dgm:else name="Name136">
                            <dgm:alg type="cycle">
                              <dgm:param type="ctrShpMap" val="fNode"/>
                              <dgm:param type="stAng" val="0"/>
                              <dgm:param type="spanAng" val="-360"/>
                            </dgm:alg>
                          </dgm:else>
                        </dgm:choose>
                      </dgm:if>
                      <dgm:else name="Name137"/>
                    </dgm:choose>
                  </dgm:else>
                </dgm:choose>
                <dgm:shape xmlns:r="http://schemas.openxmlformats.org/officeDocument/2006/relationships" r:blip="">
                  <dgm:adjLst/>
                </dgm:shape>
                <dgm:presOf/>
                <dgm:constrLst>
                  <dgm:constr type="sp" refType="w" fact="0.1"/>
                  <dgm:constr type="sibSp" refType="w" fact="0.1"/>
                </dgm:constrLst>
                <dgm:forEach name="Name138" axis="ch" ptType="node" cnt="1">
                  <dgm:layoutNode name="childCenter1"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139" axis="ch">
                    <dgm:forEach name="Name140" axis="self" ptType="parTrans">
                      <dgm:layoutNode name="Name141">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142" axis="self" ptType="node">
                      <dgm:layoutNode name="text1"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143" axis="ch" ptType="parTrans" cnt="1">
                <dgm:layoutNode name="Name144">
                  <dgm:alg type="conn">
                    <dgm:param type="dim" val="1D"/>
                    <dgm:param type="begPts" val="auto"/>
                    <dgm:param type="endPts" val="auto"/>
                    <dgm:param type="endSty" val="noArr"/>
                    <dgm:param type="srcNode" val="textCenter"/>
                    <dgm:param type="dstNode" val="childCenter1"/>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145"/>
          </dgm:choose>
          <dgm:choose name="Name146">
            <dgm:if name="Name147" axis="ch" ptType="node" func="cnt" op="gte" val="2">
              <dgm:layoutNode name="cycle_2">
                <dgm:choose name="Name148">
                  <dgm:if name="Name149" func="var" arg="dir" op="equ" val="norm">
                    <dgm:choose name="Name150">
                      <dgm:if name="Name151" axis="ch" ptType="node" func="cnt" op="equ" val="2">
                        <dgm:choose name="Name152">
                          <dgm:if name="Name153" axis="ch ch" ptType="node node" st="2 1" cnt="1 0" func="cnt" op="equ" val="1">
                            <dgm:alg type="cycle">
                              <dgm:param type="ctrShpMap" val="fNode"/>
                              <dgm:param type="stAng" val="180"/>
                            </dgm:alg>
                          </dgm:if>
                          <dgm:if name="Name154" axis="ch ch" ptType="node node" st="2 1" cnt="1 0" func="cnt" op="equ" val="2">
                            <dgm:alg type="cycle">
                              <dgm:param type="ctrShpMap" val="fNode"/>
                              <dgm:param type="stAng" val="135"/>
                              <dgm:param type="spanAng" val="90"/>
                            </dgm:alg>
                          </dgm:if>
                          <dgm:else name="Name155">
                            <dgm:alg type="cycle">
                              <dgm:param type="ctrShpMap" val="fNode"/>
                              <dgm:param type="stAng" val="90"/>
                              <dgm:param type="spanAng" val="180"/>
                            </dgm:alg>
                          </dgm:else>
                        </dgm:choose>
                      </dgm:if>
                      <dgm:if name="Name156" axis="ch" ptType="node" func="cnt" op="equ" val="3">
                        <dgm:choose name="Name157">
                          <dgm:if name="Name158" axis="ch ch" ptType="node node" st="2 1" cnt="1 0" func="cnt" op="equ" val="1">
                            <dgm:alg type="cycle">
                              <dgm:param type="ctrShpMap" val="fNode"/>
                              <dgm:param type="stAng" val="120"/>
                              <dgm:param type="horzAlign" val="r"/>
                              <dgm:param type="vertAlign" val="b"/>
                            </dgm:alg>
                          </dgm:if>
                          <dgm:if name="Name159" axis="ch ch" ptType="node node" st="2 1" cnt="1 0" func="cnt" op="equ" val="2">
                            <dgm:alg type="cycle">
                              <dgm:param type="ctrShpMap" val="fNode"/>
                              <dgm:param type="stAng" val="75"/>
                              <dgm:param type="spanAng" val="90"/>
                              <dgm:param type="horzAlign" val="r"/>
                              <dgm:param type="vertAlign" val="b"/>
                            </dgm:alg>
                          </dgm:if>
                          <dgm:else name="Name160">
                            <dgm:alg type="cycle">
                              <dgm:param type="ctrShpMap" val="fNode"/>
                              <dgm:param type="stAng" val="30"/>
                              <dgm:param type="spanAng" val="180"/>
                            </dgm:alg>
                          </dgm:else>
                        </dgm:choose>
                      </dgm:if>
                      <dgm:if name="Name161" axis="ch" ptType="node" func="cnt" op="equ" val="4">
                        <dgm:choose name="Name162">
                          <dgm:if name="Name163" axis="ch ch" ptType="node node" st="2 1" cnt="1 0" func="cnt" op="equ" val="1">
                            <dgm:alg type="cycle">
                              <dgm:param type="ctrShpMap" val="fNode"/>
                              <dgm:param type="stAng" val="90"/>
                            </dgm:alg>
                          </dgm:if>
                          <dgm:if name="Name164" axis="ch ch" ptType="node node" st="2 1" cnt="1 0" func="cnt" op="equ" val="2">
                            <dgm:alg type="cycle">
                              <dgm:param type="ctrShpMap" val="fNode"/>
                              <dgm:param type="stAng" val="45"/>
                              <dgm:param type="spanAng" val="90"/>
                            </dgm:alg>
                          </dgm:if>
                          <dgm:else name="Name165">
                            <dgm:alg type="cycle">
                              <dgm:param type="ctrShpMap" val="fNode"/>
                              <dgm:param type="stAng" val="22.5"/>
                              <dgm:param type="spanAng" val="135"/>
                            </dgm:alg>
                          </dgm:else>
                        </dgm:choose>
                      </dgm:if>
                      <dgm:if name="Name166" axis="ch" ptType="node" func="cnt" op="equ" val="5">
                        <dgm:choose name="Name167">
                          <dgm:if name="Name168" axis="ch ch" ptType="node node" st="2 1" cnt="1 0" func="cnt" op="equ" val="1">
                            <dgm:alg type="cycle">
                              <dgm:param type="ctrShpMap" val="fNode"/>
                              <dgm:param type="stAng" val="72"/>
                            </dgm:alg>
                          </dgm:if>
                          <dgm:if name="Name169" axis="ch ch" ptType="node node" st="2 1" cnt="1 0" func="cnt" op="equ" val="2">
                            <dgm:alg type="cycle">
                              <dgm:param type="ctrShpMap" val="fNode"/>
                              <dgm:param type="stAng" val="27"/>
                              <dgm:param type="spanAng" val="90"/>
                            </dgm:alg>
                          </dgm:if>
                          <dgm:else name="Name170">
                            <dgm:alg type="cycle">
                              <dgm:param type="ctrShpMap" val="fNode"/>
                              <dgm:param type="stAng" val="0"/>
                              <dgm:param type="spanAng" val="360"/>
                            </dgm:alg>
                          </dgm:else>
                        </dgm:choose>
                      </dgm:if>
                      <dgm:if name="Name171" axis="ch" ptType="node" func="cnt" op="equ" val="6">
                        <dgm:choose name="Name172">
                          <dgm:if name="Name173" axis="ch ch" ptType="node node" st="2 1" cnt="1 0" func="cnt" op="equ" val="1">
                            <dgm:alg type="cycle">
                              <dgm:param type="ctrShpMap" val="fNode"/>
                              <dgm:param type="stAng" val="60"/>
                            </dgm:alg>
                          </dgm:if>
                          <dgm:if name="Name174" axis="ch ch" ptType="node node" st="2 1" cnt="1 0" func="cnt" op="equ" val="2">
                            <dgm:alg type="cycle">
                              <dgm:param type="ctrShpMap" val="fNode"/>
                              <dgm:param type="stAng" val="15"/>
                              <dgm:param type="spanAng" val="90"/>
                            </dgm:alg>
                          </dgm:if>
                          <dgm:else name="Name175">
                            <dgm:alg type="cycle">
                              <dgm:param type="ctrShpMap" val="fNode"/>
                              <dgm:param type="stAng" val="0"/>
                              <dgm:param type="spanAng" val="360"/>
                            </dgm:alg>
                          </dgm:else>
                        </dgm:choose>
                      </dgm:if>
                      <dgm:if name="Name176" axis="ch" ptType="node" func="cnt" op="gte" val="7">
                        <dgm:choose name="Name177">
                          <dgm:if name="Name178" axis="ch ch" ptType="node node" st="2 1" cnt="1 0" func="cnt" op="equ" val="1">
                            <dgm:alg type="cycle">
                              <dgm:param type="ctrShpMap" val="fNode"/>
                              <dgm:param type="stAng" val="51"/>
                            </dgm:alg>
                          </dgm:if>
                          <dgm:if name="Name179" axis="ch ch" ptType="node node" st="2 1" cnt="1 0" func="cnt" op="equ" val="2">
                            <dgm:alg type="cycle">
                              <dgm:param type="ctrShpMap" val="fNode"/>
                              <dgm:param type="stAng" val="6"/>
                              <dgm:param type="spanAng" val="90"/>
                            </dgm:alg>
                          </dgm:if>
                          <dgm:else name="Name180">
                            <dgm:alg type="cycle">
                              <dgm:param type="ctrShpMap" val="fNode"/>
                              <dgm:param type="stAng" val="0"/>
                              <dgm:param type="spanAng" val="360"/>
                            </dgm:alg>
                          </dgm:else>
                        </dgm:choose>
                      </dgm:if>
                      <dgm:else name="Name181"/>
                    </dgm:choose>
                  </dgm:if>
                  <dgm:else name="Name182">
                    <dgm:choose name="Name183">
                      <dgm:if name="Name184" axis="ch" ptType="node" func="cnt" op="equ" val="2">
                        <dgm:choose name="Name185">
                          <dgm:if name="Name186" axis="ch ch" ptType="node node" st="2 1" cnt="1 0" func="cnt" op="equ" val="1">
                            <dgm:alg type="cycle">
                              <dgm:param type="ctrShpMap" val="fNode"/>
                              <dgm:param type="stAng" val="180"/>
                            </dgm:alg>
                          </dgm:if>
                          <dgm:if name="Name187" axis="ch ch" ptType="node node" st="2 1" cnt="1 0" func="cnt" op="equ" val="2">
                            <dgm:alg type="cycle">
                              <dgm:param type="ctrShpMap" val="fNode"/>
                              <dgm:param type="stAng" val="225"/>
                              <dgm:param type="spanAng" val="-90"/>
                            </dgm:alg>
                          </dgm:if>
                          <dgm:else name="Name188">
                            <dgm:alg type="cycle">
                              <dgm:param type="ctrShpMap" val="fNode"/>
                              <dgm:param type="stAng" val="270"/>
                              <dgm:param type="spanAng" val="-180"/>
                            </dgm:alg>
                          </dgm:else>
                        </dgm:choose>
                      </dgm:if>
                      <dgm:if name="Name189" axis="ch" ptType="node" func="cnt" op="equ" val="3">
                        <dgm:choose name="Name190">
                          <dgm:if name="Name191" axis="ch ch" ptType="node node" st="2 1" cnt="1 0" func="cnt" op="equ" val="1">
                            <dgm:alg type="cycle">
                              <dgm:param type="ctrShpMap" val="fNode"/>
                              <dgm:param type="stAng" val="240"/>
                              <dgm:param type="horzAlign" val="l"/>
                              <dgm:param type="vertAlign" val="b"/>
                            </dgm:alg>
                          </dgm:if>
                          <dgm:if name="Name192" axis="ch ch" ptType="node node" st="2 1" cnt="1 0" func="cnt" op="equ" val="2">
                            <dgm:alg type="cycle">
                              <dgm:param type="ctrShpMap" val="fNode"/>
                              <dgm:param type="stAng" val="285"/>
                              <dgm:param type="spanAng" val="-90"/>
                              <dgm:param type="horzAlign" val="l"/>
                              <dgm:param type="vertAlign" val="b"/>
                            </dgm:alg>
                          </dgm:if>
                          <dgm:else name="Name193">
                            <dgm:alg type="cycle">
                              <dgm:param type="ctrShpMap" val="fNode"/>
                              <dgm:param type="stAng" val="330"/>
                              <dgm:param type="spanAng" val="-180"/>
                            </dgm:alg>
                          </dgm:else>
                        </dgm:choose>
                      </dgm:if>
                      <dgm:if name="Name194" axis="ch" ptType="node" func="cnt" op="equ" val="4">
                        <dgm:choose name="Name195">
                          <dgm:if name="Name196" axis="ch ch" ptType="node node" st="2 1" cnt="1 0" func="cnt" op="equ" val="1">
                            <dgm:alg type="cycle">
                              <dgm:param type="ctrShpMap" val="fNode"/>
                              <dgm:param type="stAng" val="270"/>
                            </dgm:alg>
                          </dgm:if>
                          <dgm:if name="Name197" axis="ch ch" ptType="node node" st="2 1" cnt="1 0" func="cnt" op="equ" val="2">
                            <dgm:alg type="cycle">
                              <dgm:param type="ctrShpMap" val="fNode"/>
                              <dgm:param type="stAng" val="315"/>
                              <dgm:param type="spanAng" val="-90"/>
                            </dgm:alg>
                          </dgm:if>
                          <dgm:else name="Name198">
                            <dgm:alg type="cycle">
                              <dgm:param type="ctrShpMap" val="fNode"/>
                              <dgm:param type="stAng" val="337.5"/>
                              <dgm:param type="spanAng" val="-135"/>
                            </dgm:alg>
                          </dgm:else>
                        </dgm:choose>
                      </dgm:if>
                      <dgm:if name="Name199" axis="ch" ptType="node" func="cnt" op="equ" val="5">
                        <dgm:choose name="Name200">
                          <dgm:if name="Name201" axis="ch ch" ptType="node node" st="2 1" cnt="1 0" func="cnt" op="equ" val="1">
                            <dgm:alg type="cycle">
                              <dgm:param type="ctrShpMap" val="fNode"/>
                              <dgm:param type="stAng" val="288"/>
                            </dgm:alg>
                          </dgm:if>
                          <dgm:if name="Name202" axis="ch ch" ptType="node node" st="2 1" cnt="1 0" func="cnt" op="equ" val="2">
                            <dgm:alg type="cycle">
                              <dgm:param type="ctrShpMap" val="fNode"/>
                              <dgm:param type="stAng" val="333"/>
                              <dgm:param type="spanAng" val="-90"/>
                            </dgm:alg>
                          </dgm:if>
                          <dgm:else name="Name203">
                            <dgm:alg type="cycle">
                              <dgm:param type="ctrShpMap" val="fNode"/>
                              <dgm:param type="stAng" val="0"/>
                              <dgm:param type="spanAng" val="-360"/>
                            </dgm:alg>
                          </dgm:else>
                        </dgm:choose>
                      </dgm:if>
                      <dgm:if name="Name204" axis="ch" ptType="node" func="cnt" op="equ" val="6">
                        <dgm:choose name="Name205">
                          <dgm:if name="Name206" axis="ch ch" ptType="node node" st="2 1" cnt="1 0" func="cnt" op="equ" val="1">
                            <dgm:alg type="cycle">
                              <dgm:param type="ctrShpMap" val="fNode"/>
                              <dgm:param type="stAng" val="300"/>
                            </dgm:alg>
                          </dgm:if>
                          <dgm:if name="Name207" axis="ch ch" ptType="node node" st="2 1" cnt="1 0" func="cnt" op="equ" val="2">
                            <dgm:alg type="cycle">
                              <dgm:param type="ctrShpMap" val="fNode"/>
                              <dgm:param type="stAng" val="345"/>
                              <dgm:param type="spanAng" val="-90"/>
                            </dgm:alg>
                          </dgm:if>
                          <dgm:else name="Name208">
                            <dgm:alg type="cycle">
                              <dgm:param type="ctrShpMap" val="fNode"/>
                              <dgm:param type="stAng" val="0"/>
                              <dgm:param type="spanAng" val="-360"/>
                            </dgm:alg>
                          </dgm:else>
                        </dgm:choose>
                      </dgm:if>
                      <dgm:if name="Name209" axis="ch" ptType="node" func="cnt" op="gte" val="7">
                        <dgm:choose name="Name210">
                          <dgm:if name="Name211" axis="ch ch" ptType="node node" st="2 1" cnt="1 0" func="cnt" op="equ" val="1">
                            <dgm:alg type="cycle">
                              <dgm:param type="ctrShpMap" val="fNode"/>
                              <dgm:param type="stAng" val="308"/>
                            </dgm:alg>
                          </dgm:if>
                          <dgm:if name="Name212" axis="ch ch" ptType="node node" st="2 1" cnt="1 0" func="cnt" op="equ" val="2">
                            <dgm:alg type="cycle">
                              <dgm:param type="ctrShpMap" val="fNode"/>
                              <dgm:param type="stAng" val="353"/>
                              <dgm:param type="spanAng" val="-90"/>
                            </dgm:alg>
                          </dgm:if>
                          <dgm:else name="Name213">
                            <dgm:alg type="cycle">
                              <dgm:param type="ctrShpMap" val="fNode"/>
                              <dgm:param type="stAng" val="0"/>
                              <dgm:param type="spanAng" val="-360"/>
                            </dgm:alg>
                          </dgm:else>
                        </dgm:choose>
                      </dgm:if>
                      <dgm:else name="Name214"/>
                    </dgm:choose>
                  </dgm:else>
                </dgm:choose>
                <dgm:shape xmlns:r="http://schemas.openxmlformats.org/officeDocument/2006/relationships" r:blip="">
                  <dgm:adjLst/>
                </dgm:shape>
                <dgm:presOf/>
                <dgm:constrLst>
                  <dgm:constr type="sp" refType="w" fact="0.1"/>
                  <dgm:constr type="sibSp" refType="w" fact="0.1"/>
                </dgm:constrLst>
                <dgm:forEach name="Name215" axis="ch" ptType="node" st="2" cnt="1">
                  <dgm:layoutNode name="childCenter2"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16" axis="ch">
                    <dgm:forEach name="Name217" axis="self" ptType="parTrans">
                      <dgm:layoutNode name="Name218">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19" axis="self" ptType="node">
                      <dgm:layoutNode name="text2"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20" axis="ch" ptType="parTrans" st="2" cnt="1">
                <dgm:layoutNode name="Name221">
                  <dgm:alg type="conn">
                    <dgm:param type="dim" val="1D"/>
                    <dgm:param type="begPts" val="auto"/>
                    <dgm:param type="endPts" val="auto"/>
                    <dgm:param type="endSty" val="noArr"/>
                    <dgm:param type="srcNode" val="textCenter"/>
                    <dgm:param type="dstNode" val="childCenter2"/>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22"/>
          </dgm:choose>
          <dgm:choose name="Name223">
            <dgm:if name="Name224" axis="ch" ptType="node" func="cnt" op="gte" val="3">
              <dgm:layoutNode name="cycle_3">
                <dgm:choose name="Name225">
                  <dgm:if name="Name226" func="var" arg="dir" op="equ" val="norm">
                    <dgm:choose name="Name227">
                      <dgm:if name="Name228" axis="ch" ptType="node" func="cnt" op="equ" val="3">
                        <dgm:choose name="Name229">
                          <dgm:if name="Name230" axis="ch ch" ptType="node node" st="3 1" cnt="1 0" func="cnt" op="equ" val="1">
                            <dgm:alg type="cycle">
                              <dgm:param type="ctrShpMap" val="fNode"/>
                              <dgm:param type="stAng" val="240"/>
                              <dgm:param type="horzAlign" val="l"/>
                              <dgm:param type="vertAlign" val="b"/>
                            </dgm:alg>
                          </dgm:if>
                          <dgm:if name="Name231" axis="ch ch" ptType="node node" st="3 1" cnt="1 0" func="cnt" op="equ" val="2">
                            <dgm:alg type="cycle">
                              <dgm:param type="ctrShpMap" val="fNode"/>
                              <dgm:param type="stAng" val="195"/>
                              <dgm:param type="spanAng" val="90"/>
                              <dgm:param type="horzAlign" val="l"/>
                              <dgm:param type="vertAlign" val="b"/>
                            </dgm:alg>
                          </dgm:if>
                          <dgm:else name="Name232">
                            <dgm:alg type="cycle">
                              <dgm:param type="ctrShpMap" val="fNode"/>
                              <dgm:param type="stAng" val="150"/>
                              <dgm:param type="spanAng" val="180"/>
                            </dgm:alg>
                          </dgm:else>
                        </dgm:choose>
                      </dgm:if>
                      <dgm:if name="Name233" axis="ch" ptType="node" func="cnt" op="equ" val="4">
                        <dgm:choose name="Name234">
                          <dgm:if name="Name235" axis="ch ch" ptType="node node" st="3 1" cnt="1 0" func="cnt" op="equ" val="1">
                            <dgm:alg type="cycle">
                              <dgm:param type="ctrShpMap" val="fNode"/>
                              <dgm:param type="stAng" val="180"/>
                            </dgm:alg>
                          </dgm:if>
                          <dgm:if name="Name236" axis="ch ch" ptType="node node" st="3 1" cnt="1 0" func="cnt" op="equ" val="2">
                            <dgm:alg type="cycle">
                              <dgm:param type="ctrShpMap" val="fNode"/>
                              <dgm:param type="stAng" val="135"/>
                              <dgm:param type="spanAng" val="90"/>
                            </dgm:alg>
                          </dgm:if>
                          <dgm:else name="Name237">
                            <dgm:alg type="cycle">
                              <dgm:param type="ctrShpMap" val="fNode"/>
                              <dgm:param type="stAng" val="112.5"/>
                              <dgm:param type="spanAng" val="135"/>
                            </dgm:alg>
                          </dgm:else>
                        </dgm:choose>
                      </dgm:if>
                      <dgm:if name="Name238" axis="ch" ptType="node" func="cnt" op="equ" val="5">
                        <dgm:choose name="Name239">
                          <dgm:if name="Name240" axis="ch ch" ptType="node node" st="3 1" cnt="1 0" func="cnt" op="equ" val="1">
                            <dgm:alg type="cycle">
                              <dgm:param type="ctrShpMap" val="fNode"/>
                              <dgm:param type="stAng" val="144"/>
                            </dgm:alg>
                          </dgm:if>
                          <dgm:if name="Name241" axis="ch ch" ptType="node node" st="3 1" cnt="1 0" func="cnt" op="equ" val="2">
                            <dgm:alg type="cycle">
                              <dgm:param type="ctrShpMap" val="fNode"/>
                              <dgm:param type="stAng" val="99"/>
                              <dgm:param type="spanAng" val="90"/>
                            </dgm:alg>
                          </dgm:if>
                          <dgm:else name="Name242">
                            <dgm:alg type="cycle">
                              <dgm:param type="ctrShpMap" val="fNode"/>
                              <dgm:param type="stAng" val="0"/>
                              <dgm:param type="spanAng" val="360"/>
                            </dgm:alg>
                          </dgm:else>
                        </dgm:choose>
                      </dgm:if>
                      <dgm:if name="Name243" axis="ch" ptType="node" func="cnt" op="equ" val="6">
                        <dgm:choose name="Name244">
                          <dgm:if name="Name245" axis="ch ch" ptType="node node" st="3 1" cnt="1 0" func="cnt" op="equ" val="1">
                            <dgm:alg type="cycle">
                              <dgm:param type="ctrShpMap" val="fNode"/>
                              <dgm:param type="stAng" val="120"/>
                            </dgm:alg>
                          </dgm:if>
                          <dgm:if name="Name246" axis="ch ch" ptType="node node" st="3 1" cnt="1 0" func="cnt" op="equ" val="2">
                            <dgm:alg type="cycle">
                              <dgm:param type="ctrShpMap" val="fNode"/>
                              <dgm:param type="stAng" val="75"/>
                              <dgm:param type="spanAng" val="90"/>
                            </dgm:alg>
                          </dgm:if>
                          <dgm:else name="Name247">
                            <dgm:alg type="cycle">
                              <dgm:param type="ctrShpMap" val="fNode"/>
                              <dgm:param type="stAng" val="0"/>
                              <dgm:param type="spanAng" val="360"/>
                            </dgm:alg>
                          </dgm:else>
                        </dgm:choose>
                      </dgm:if>
                      <dgm:if name="Name248" axis="ch" ptType="node" func="cnt" op="gte" val="7">
                        <dgm:choose name="Name249">
                          <dgm:if name="Name250" axis="ch ch" ptType="node node" st="3 1" cnt="1 0" func="cnt" op="equ" val="1">
                            <dgm:alg type="cycle">
                              <dgm:param type="ctrShpMap" val="fNode"/>
                              <dgm:param type="stAng" val="102"/>
                            </dgm:alg>
                          </dgm:if>
                          <dgm:if name="Name251" axis="ch ch" ptType="node node" st="3 1" cnt="1 0" func="cnt" op="equ" val="2">
                            <dgm:alg type="cycle">
                              <dgm:param type="ctrShpMap" val="fNode"/>
                              <dgm:param type="stAng" val="57"/>
                              <dgm:param type="spanAng" val="90"/>
                            </dgm:alg>
                          </dgm:if>
                          <dgm:else name="Name252">
                            <dgm:alg type="cycle">
                              <dgm:param type="ctrShpMap" val="fNode"/>
                              <dgm:param type="stAng" val="0"/>
                              <dgm:param type="spanAng" val="360"/>
                            </dgm:alg>
                          </dgm:else>
                        </dgm:choose>
                      </dgm:if>
                      <dgm:else name="Name253"/>
                    </dgm:choose>
                  </dgm:if>
                  <dgm:else name="Name254">
                    <dgm:choose name="Name255">
                      <dgm:if name="Name256" axis="ch" ptType="node" func="cnt" op="equ" val="3">
                        <dgm:choose name="Name257">
                          <dgm:if name="Name258" axis="ch ch" ptType="node node" st="3 1" cnt="1 0" func="cnt" op="equ" val="1">
                            <dgm:alg type="cycle">
                              <dgm:param type="ctrShpMap" val="fNode"/>
                              <dgm:param type="stAng" val="120"/>
                              <dgm:param type="horzAlign" val="r"/>
                              <dgm:param type="vertAlign" val="b"/>
                            </dgm:alg>
                          </dgm:if>
                          <dgm:if name="Name259" axis="ch ch" ptType="node node" st="3 1" cnt="1 0" func="cnt" op="equ" val="2">
                            <dgm:alg type="cycle">
                              <dgm:param type="ctrShpMap" val="fNode"/>
                              <dgm:param type="stAng" val="165"/>
                              <dgm:param type="spanAng" val="-90"/>
                              <dgm:param type="horzAlign" val="r"/>
                              <dgm:param type="vertAlign" val="b"/>
                            </dgm:alg>
                          </dgm:if>
                          <dgm:else name="Name260">
                            <dgm:alg type="cycle">
                              <dgm:param type="ctrShpMap" val="fNode"/>
                              <dgm:param type="stAng" val="210"/>
                              <dgm:param type="spanAng" val="-180"/>
                            </dgm:alg>
                          </dgm:else>
                        </dgm:choose>
                      </dgm:if>
                      <dgm:if name="Name261" axis="ch" ptType="node" func="cnt" op="equ" val="4">
                        <dgm:choose name="Name262">
                          <dgm:if name="Name263" axis="ch ch" ptType="node node" st="3 1" cnt="1 0" func="cnt" op="equ" val="1">
                            <dgm:alg type="cycle">
                              <dgm:param type="ctrShpMap" val="fNode"/>
                              <dgm:param type="stAng" val="180"/>
                            </dgm:alg>
                          </dgm:if>
                          <dgm:if name="Name264" axis="ch ch" ptType="node node" st="3 1" cnt="1 0" func="cnt" op="equ" val="2">
                            <dgm:alg type="cycle">
                              <dgm:param type="ctrShpMap" val="fNode"/>
                              <dgm:param type="stAng" val="225"/>
                              <dgm:param type="spanAng" val="-90"/>
                            </dgm:alg>
                          </dgm:if>
                          <dgm:else name="Name265">
                            <dgm:alg type="cycle">
                              <dgm:param type="ctrShpMap" val="fNode"/>
                              <dgm:param type="stAng" val="247.5"/>
                              <dgm:param type="spanAng" val="-135"/>
                            </dgm:alg>
                          </dgm:else>
                        </dgm:choose>
                      </dgm:if>
                      <dgm:if name="Name266" axis="ch" ptType="node" func="cnt" op="equ" val="5">
                        <dgm:choose name="Name267">
                          <dgm:if name="Name268" axis="ch ch" ptType="node node" st="3 1" cnt="1 0" func="cnt" op="equ" val="1">
                            <dgm:alg type="cycle">
                              <dgm:param type="ctrShpMap" val="fNode"/>
                              <dgm:param type="stAng" val="216"/>
                            </dgm:alg>
                          </dgm:if>
                          <dgm:if name="Name269" axis="ch ch" ptType="node node" st="3 1" cnt="1 0" func="cnt" op="equ" val="2">
                            <dgm:alg type="cycle">
                              <dgm:param type="ctrShpMap" val="fNode"/>
                              <dgm:param type="stAng" val="261"/>
                              <dgm:param type="spanAng" val="-90"/>
                            </dgm:alg>
                          </dgm:if>
                          <dgm:else name="Name270">
                            <dgm:alg type="cycle">
                              <dgm:param type="ctrShpMap" val="fNode"/>
                              <dgm:param type="stAng" val="0"/>
                              <dgm:param type="spanAng" val="-360"/>
                            </dgm:alg>
                          </dgm:else>
                        </dgm:choose>
                      </dgm:if>
                      <dgm:if name="Name271" axis="ch" ptType="node" func="cnt" op="equ" val="6">
                        <dgm:choose name="Name272">
                          <dgm:if name="Name273" axis="ch ch" ptType="node node" st="3 1" cnt="1 0" func="cnt" op="equ" val="1">
                            <dgm:alg type="cycle">
                              <dgm:param type="ctrShpMap" val="fNode"/>
                              <dgm:param type="stAng" val="240"/>
                            </dgm:alg>
                          </dgm:if>
                          <dgm:if name="Name274" axis="ch ch" ptType="node node" st="3 1" cnt="1 0" func="cnt" op="equ" val="2">
                            <dgm:alg type="cycle">
                              <dgm:param type="ctrShpMap" val="fNode"/>
                              <dgm:param type="stAng" val="285"/>
                              <dgm:param type="spanAng" val="-90"/>
                            </dgm:alg>
                          </dgm:if>
                          <dgm:else name="Name275">
                            <dgm:alg type="cycle">
                              <dgm:param type="ctrShpMap" val="fNode"/>
                              <dgm:param type="stAng" val="0"/>
                              <dgm:param type="spanAng" val="-360"/>
                            </dgm:alg>
                          </dgm:else>
                        </dgm:choose>
                      </dgm:if>
                      <dgm:if name="Name276" axis="ch" ptType="node" func="cnt" op="gte" val="7">
                        <dgm:choose name="Name277">
                          <dgm:if name="Name278" axis="ch ch" ptType="node node" st="3 1" cnt="1 0" func="cnt" op="equ" val="1">
                            <dgm:alg type="cycle">
                              <dgm:param type="ctrShpMap" val="fNode"/>
                              <dgm:param type="stAng" val="257"/>
                            </dgm:alg>
                          </dgm:if>
                          <dgm:if name="Name279" axis="ch ch" ptType="node node" st="3 1" cnt="1 0" func="cnt" op="equ" val="2">
                            <dgm:alg type="cycle">
                              <dgm:param type="ctrShpMap" val="fNode"/>
                              <dgm:param type="stAng" val="302"/>
                              <dgm:param type="spanAng" val="-90"/>
                            </dgm:alg>
                          </dgm:if>
                          <dgm:else name="Name280">
                            <dgm:alg type="cycle">
                              <dgm:param type="ctrShpMap" val="fNode"/>
                              <dgm:param type="stAng" val="0"/>
                              <dgm:param type="spanAng" val="-360"/>
                            </dgm:alg>
                          </dgm:else>
                        </dgm:choose>
                      </dgm:if>
                      <dgm:else name="Name281"/>
                    </dgm:choose>
                  </dgm:else>
                </dgm:choose>
                <dgm:shape xmlns:r="http://schemas.openxmlformats.org/officeDocument/2006/relationships" r:blip="">
                  <dgm:adjLst/>
                </dgm:shape>
                <dgm:presOf/>
                <dgm:constrLst>
                  <dgm:constr type="sp" refType="w" fact="0.1"/>
                  <dgm:constr type="sibSp" refType="w" fact="0.1"/>
                </dgm:constrLst>
                <dgm:forEach name="Name282" axis="ch" ptType="node" st="3" cnt="1">
                  <dgm:layoutNode name="childCenter3"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283" axis="ch">
                    <dgm:forEach name="Name284" axis="self" ptType="parTrans">
                      <dgm:layoutNode name="Name285">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286" axis="self" ptType="node">
                      <dgm:layoutNode name="text3"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287" axis="ch" ptType="parTrans" st="3" cnt="1">
                <dgm:layoutNode name="Name288">
                  <dgm:alg type="conn">
                    <dgm:param type="dim" val="1D"/>
                    <dgm:param type="begPts" val="auto"/>
                    <dgm:param type="endPts" val="auto"/>
                    <dgm:param type="endSty" val="noArr"/>
                    <dgm:param type="srcNode" val="textCenter"/>
                    <dgm:param type="dstNode" val="childCenter3"/>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289"/>
          </dgm:choose>
          <dgm:choose name="Name290">
            <dgm:if name="Name291" axis="ch" ptType="node" func="cnt" op="gte" val="4">
              <dgm:layoutNode name="cycle_4">
                <dgm:choose name="Name292">
                  <dgm:if name="Name293" func="var" arg="dir" op="equ" val="norm">
                    <dgm:choose name="Name294">
                      <dgm:if name="Name295" axis="ch" ptType="node" func="cnt" op="equ" val="4">
                        <dgm:choose name="Name296">
                          <dgm:if name="Name297" axis="ch ch" ptType="node node" st="4 1" cnt="1 0" func="cnt" op="equ" val="1">
                            <dgm:alg type="cycle">
                              <dgm:param type="ctrShpMap" val="fNode"/>
                              <dgm:param type="stAng" val="270"/>
                            </dgm:alg>
                          </dgm:if>
                          <dgm:if name="Name298" axis="ch ch" ptType="node node" st="4 1" cnt="1 0" func="cnt" op="equ" val="2">
                            <dgm:alg type="cycle">
                              <dgm:param type="ctrShpMap" val="fNode"/>
                              <dgm:param type="stAng" val="225"/>
                              <dgm:param type="spanAng" val="90"/>
                            </dgm:alg>
                          </dgm:if>
                          <dgm:else name="Name299">
                            <dgm:alg type="cycle">
                              <dgm:param type="ctrShpMap" val="fNode"/>
                              <dgm:param type="stAng" val="202.5"/>
                              <dgm:param type="spanAng" val="135"/>
                            </dgm:alg>
                          </dgm:else>
                        </dgm:choose>
                      </dgm:if>
                      <dgm:if name="Name300" axis="ch" ptType="node" func="cnt" op="equ" val="5">
                        <dgm:choose name="Name301">
                          <dgm:if name="Name302" axis="ch ch" ptType="node node" st="4 1" cnt="1 0" func="cnt" op="equ" val="1">
                            <dgm:alg type="cycle">
                              <dgm:param type="ctrShpMap" val="fNode"/>
                              <dgm:param type="stAng" val="216"/>
                            </dgm:alg>
                          </dgm:if>
                          <dgm:if name="Name303" axis="ch ch" ptType="node node" st="4 1" cnt="1 0" func="cnt" op="equ" val="2">
                            <dgm:alg type="cycle">
                              <dgm:param type="ctrShpMap" val="fNode"/>
                              <dgm:param type="stAng" val="171"/>
                              <dgm:param type="spanAng" val="90"/>
                            </dgm:alg>
                          </dgm:if>
                          <dgm:else name="Name304">
                            <dgm:alg type="cycle">
                              <dgm:param type="ctrShpMap" val="fNode"/>
                              <dgm:param type="stAng" val="0"/>
                              <dgm:param type="spanAng" val="360"/>
                            </dgm:alg>
                          </dgm:else>
                        </dgm:choose>
                      </dgm:if>
                      <dgm:if name="Name305" axis="ch" ptType="node" func="cnt" op="equ" val="6">
                        <dgm:choose name="Name306">
                          <dgm:if name="Name307" axis="ch ch" ptType="node node" st="4 1" cnt="1 0" func="cnt" op="equ" val="1">
                            <dgm:alg type="cycle">
                              <dgm:param type="ctrShpMap" val="fNode"/>
                              <dgm:param type="stAng" val="180"/>
                            </dgm:alg>
                          </dgm:if>
                          <dgm:if name="Name308" axis="ch ch" ptType="node node" st="4 1" cnt="1 0" func="cnt" op="equ" val="2">
                            <dgm:alg type="cycle">
                              <dgm:param type="ctrShpMap" val="fNode"/>
                              <dgm:param type="stAng" val="135"/>
                              <dgm:param type="spanAng" val="90"/>
                            </dgm:alg>
                          </dgm:if>
                          <dgm:else name="Name309">
                            <dgm:alg type="cycle">
                              <dgm:param type="ctrShpMap" val="fNode"/>
                              <dgm:param type="stAng" val="0"/>
                              <dgm:param type="spanAng" val="360"/>
                            </dgm:alg>
                          </dgm:else>
                        </dgm:choose>
                      </dgm:if>
                      <dgm:if name="Name310" axis="ch" ptType="node" func="cnt" op="gte" val="7">
                        <dgm:choose name="Name311">
                          <dgm:if name="Name312" axis="ch ch" ptType="node node" st="4 1" cnt="1 0" func="cnt" op="equ" val="1">
                            <dgm:alg type="cycle">
                              <dgm:param type="ctrShpMap" val="fNode"/>
                              <dgm:param type="stAng" val="154"/>
                            </dgm:alg>
                          </dgm:if>
                          <dgm:if name="Name313" axis="ch ch" ptType="node node" st="4 1" cnt="1 0" func="cnt" op="equ" val="2">
                            <dgm:alg type="cycle">
                              <dgm:param type="ctrShpMap" val="fNode"/>
                              <dgm:param type="stAng" val="109"/>
                              <dgm:param type="spanAng" val="90"/>
                            </dgm:alg>
                          </dgm:if>
                          <dgm:else name="Name314">
                            <dgm:alg type="cycle">
                              <dgm:param type="ctrShpMap" val="fNode"/>
                              <dgm:param type="stAng" val="0"/>
                              <dgm:param type="spanAng" val="360"/>
                            </dgm:alg>
                          </dgm:else>
                        </dgm:choose>
                      </dgm:if>
                      <dgm:else name="Name315"/>
                    </dgm:choose>
                  </dgm:if>
                  <dgm:else name="Name316">
                    <dgm:choose name="Name317">
                      <dgm:if name="Name318" axis="ch" ptType="node" func="cnt" op="equ" val="4">
                        <dgm:choose name="Name319">
                          <dgm:if name="Name320" axis="ch ch" ptType="node node" st="4 1" cnt="1 0" func="cnt" op="equ" val="1">
                            <dgm:alg type="cycle">
                              <dgm:param type="ctrShpMap" val="fNode"/>
                              <dgm:param type="stAng" val="90"/>
                            </dgm:alg>
                          </dgm:if>
                          <dgm:if name="Name321" axis="ch ch" ptType="node node" st="4 1" cnt="1 0" func="cnt" op="equ" val="2">
                            <dgm:alg type="cycle">
                              <dgm:param type="ctrShpMap" val="fNode"/>
                              <dgm:param type="stAng" val="135"/>
                              <dgm:param type="spanAng" val="-90"/>
                            </dgm:alg>
                          </dgm:if>
                          <dgm:else name="Name322">
                            <dgm:alg type="cycle">
                              <dgm:param type="ctrShpMap" val="fNode"/>
                              <dgm:param type="stAng" val="157.5"/>
                              <dgm:param type="spanAng" val="-135"/>
                            </dgm:alg>
                          </dgm:else>
                        </dgm:choose>
                      </dgm:if>
                      <dgm:if name="Name323" axis="ch" ptType="node" func="cnt" op="equ" val="5">
                        <dgm:choose name="Name324">
                          <dgm:if name="Name325" axis="ch ch" ptType="node node" st="4 1" cnt="1 0" func="cnt" op="equ" val="1">
                            <dgm:alg type="cycle">
                              <dgm:param type="ctrShpMap" val="fNode"/>
                              <dgm:param type="stAng" val="144"/>
                            </dgm:alg>
                          </dgm:if>
                          <dgm:if name="Name326" axis="ch ch" ptType="node node" st="4 1" cnt="1 0" func="cnt" op="equ" val="2">
                            <dgm:alg type="cycle">
                              <dgm:param type="ctrShpMap" val="fNode"/>
                              <dgm:param type="stAng" val="189"/>
                              <dgm:param type="spanAng" val="-90"/>
                            </dgm:alg>
                          </dgm:if>
                          <dgm:else name="Name327">
                            <dgm:alg type="cycle">
                              <dgm:param type="ctrShpMap" val="fNode"/>
                              <dgm:param type="stAng" val="0"/>
                              <dgm:param type="spanAng" val="-360"/>
                            </dgm:alg>
                          </dgm:else>
                        </dgm:choose>
                      </dgm:if>
                      <dgm:if name="Name328" axis="ch" ptType="node" func="cnt" op="equ" val="6">
                        <dgm:choose name="Name329">
                          <dgm:if name="Name330" axis="ch ch" ptType="node node" st="4 1" cnt="1 0" func="cnt" op="equ" val="1">
                            <dgm:alg type="cycle">
                              <dgm:param type="ctrShpMap" val="fNode"/>
                              <dgm:param type="stAng" val="180"/>
                            </dgm:alg>
                          </dgm:if>
                          <dgm:if name="Name331" axis="ch ch" ptType="node node" st="4 1" cnt="1 0" func="cnt" op="equ" val="2">
                            <dgm:alg type="cycle">
                              <dgm:param type="ctrShpMap" val="fNode"/>
                              <dgm:param type="stAng" val="225"/>
                              <dgm:param type="spanAng" val="-90"/>
                            </dgm:alg>
                          </dgm:if>
                          <dgm:else name="Name332">
                            <dgm:alg type="cycle">
                              <dgm:param type="ctrShpMap" val="fNode"/>
                              <dgm:param type="stAng" val="0"/>
                              <dgm:param type="spanAng" val="-360"/>
                            </dgm:alg>
                          </dgm:else>
                        </dgm:choose>
                      </dgm:if>
                      <dgm:if name="Name333" axis="ch" ptType="node" func="cnt" op="gte" val="7">
                        <dgm:choose name="Name334">
                          <dgm:if name="Name335" axis="ch ch" ptType="node node" st="4 1" cnt="1 0" func="cnt" op="equ" val="1">
                            <dgm:alg type="cycle">
                              <dgm:param type="ctrShpMap" val="fNode"/>
                              <dgm:param type="stAng" val="205"/>
                            </dgm:alg>
                          </dgm:if>
                          <dgm:if name="Name336" axis="ch ch" ptType="node node" st="4 1" cnt="1 0" func="cnt" op="equ" val="2">
                            <dgm:alg type="cycle">
                              <dgm:param type="ctrShpMap" val="fNode"/>
                              <dgm:param type="stAng" val="250"/>
                              <dgm:param type="spanAng" val="-90"/>
                            </dgm:alg>
                          </dgm:if>
                          <dgm:else name="Name337">
                            <dgm:alg type="cycle">
                              <dgm:param type="ctrShpMap" val="fNode"/>
                              <dgm:param type="stAng" val="0"/>
                              <dgm:param type="spanAng" val="-360"/>
                            </dgm:alg>
                          </dgm:else>
                        </dgm:choose>
                      </dgm:if>
                      <dgm:else name="Name338"/>
                    </dgm:choose>
                  </dgm:else>
                </dgm:choose>
                <dgm:shape xmlns:r="http://schemas.openxmlformats.org/officeDocument/2006/relationships" r:blip="">
                  <dgm:adjLst/>
                </dgm:shape>
                <dgm:presOf/>
                <dgm:constrLst>
                  <dgm:constr type="sp" refType="w" fact="0.1"/>
                  <dgm:constr type="sibSp" refType="w" fact="0.1"/>
                </dgm:constrLst>
                <dgm:forEach name="Name339" axis="ch" ptType="node" st="4" cnt="1">
                  <dgm:layoutNode name="childCenter4"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40" axis="ch">
                    <dgm:forEach name="Name341" axis="self" ptType="parTrans">
                      <dgm:layoutNode name="Name342">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43" axis="self" ptType="node">
                      <dgm:layoutNode name="text4"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44" axis="ch" ptType="parTrans" st="4" cnt="1">
                <dgm:layoutNode name="Name345">
                  <dgm:alg type="conn">
                    <dgm:param type="dim" val="1D"/>
                    <dgm:param type="begPts" val="auto"/>
                    <dgm:param type="endPts" val="auto"/>
                    <dgm:param type="endSty" val="noArr"/>
                    <dgm:param type="srcNode" val="textCenter"/>
                    <dgm:param type="dstNode" val="childCenter4"/>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46"/>
          </dgm:choose>
          <dgm:choose name="Name347">
            <dgm:if name="Name348" axis="ch" ptType="node" func="cnt" op="gte" val="5">
              <dgm:layoutNode name="cycle_5">
                <dgm:choose name="Name349">
                  <dgm:if name="Name350" func="var" arg="dir" op="equ" val="norm">
                    <dgm:choose name="Name351">
                      <dgm:if name="Name352" axis="ch" ptType="node" func="cnt" op="equ" val="5">
                        <dgm:choose name="Name353">
                          <dgm:if name="Name354" axis="ch ch" ptType="node node" st="5 1" cnt="1 0" func="cnt" op="equ" val="1">
                            <dgm:alg type="cycle">
                              <dgm:param type="ctrShpMap" val="fNode"/>
                              <dgm:param type="stAng" val="288"/>
                            </dgm:alg>
                          </dgm:if>
                          <dgm:if name="Name355" axis="ch ch" ptType="node node" st="5 1" cnt="1 0" func="cnt" op="equ" val="2">
                            <dgm:alg type="cycle">
                              <dgm:param type="ctrShpMap" val="fNode"/>
                              <dgm:param type="stAng" val="243"/>
                              <dgm:param type="spanAng" val="90"/>
                            </dgm:alg>
                          </dgm:if>
                          <dgm:else name="Name356">
                            <dgm:alg type="cycle">
                              <dgm:param type="ctrShpMap" val="fNode"/>
                              <dgm:param type="stAng" val="0"/>
                              <dgm:param type="spanAng" val="360"/>
                            </dgm:alg>
                          </dgm:else>
                        </dgm:choose>
                      </dgm:if>
                      <dgm:if name="Name357" axis="ch" ptType="node" func="cnt" op="equ" val="6">
                        <dgm:choose name="Name358">
                          <dgm:if name="Name359" axis="ch ch" ptType="node node" st="5 1" cnt="1 0" func="cnt" op="equ" val="1">
                            <dgm:alg type="cycle">
                              <dgm:param type="ctrShpMap" val="fNode"/>
                              <dgm:param type="stAng" val="240"/>
                            </dgm:alg>
                          </dgm:if>
                          <dgm:if name="Name360" axis="ch ch" ptType="node node" st="5 1" cnt="1 0" func="cnt" op="equ" val="2">
                            <dgm:alg type="cycle">
                              <dgm:param type="ctrShpMap" val="fNode"/>
                              <dgm:param type="stAng" val="195"/>
                              <dgm:param type="spanAng" val="90"/>
                            </dgm:alg>
                          </dgm:if>
                          <dgm:else name="Name361">
                            <dgm:alg type="cycle">
                              <dgm:param type="ctrShpMap" val="fNode"/>
                              <dgm:param type="stAng" val="0"/>
                              <dgm:param type="spanAng" val="360"/>
                            </dgm:alg>
                          </dgm:else>
                        </dgm:choose>
                      </dgm:if>
                      <dgm:if name="Name362" axis="ch" ptType="node" func="cnt" op="gte" val="7">
                        <dgm:choose name="Name363">
                          <dgm:if name="Name364" axis="ch ch" ptType="node node" st="5 1" cnt="1 0" func="cnt" op="equ" val="1">
                            <dgm:alg type="cycle">
                              <dgm:param type="ctrShpMap" val="fNode"/>
                              <dgm:param type="stAng" val="205"/>
                            </dgm:alg>
                          </dgm:if>
                          <dgm:if name="Name365" axis="ch ch" ptType="node node" st="5 1" cnt="1 0" func="cnt" op="equ" val="2">
                            <dgm:alg type="cycle">
                              <dgm:param type="ctrShpMap" val="fNode"/>
                              <dgm:param type="stAng" val="160"/>
                              <dgm:param type="spanAng" val="90"/>
                            </dgm:alg>
                          </dgm:if>
                          <dgm:else name="Name366">
                            <dgm:alg type="cycle">
                              <dgm:param type="ctrShpMap" val="fNode"/>
                              <dgm:param type="stAng" val="0"/>
                              <dgm:param type="spanAng" val="360"/>
                            </dgm:alg>
                          </dgm:else>
                        </dgm:choose>
                      </dgm:if>
                      <dgm:else name="Name367"/>
                    </dgm:choose>
                  </dgm:if>
                  <dgm:else name="Name368">
                    <dgm:choose name="Name369">
                      <dgm:if name="Name370" axis="ch" ptType="node" func="cnt" op="equ" val="5">
                        <dgm:choose name="Name371">
                          <dgm:if name="Name372" axis="ch ch" ptType="node node" st="5 1" cnt="1 0" func="cnt" op="equ" val="1">
                            <dgm:alg type="cycle">
                              <dgm:param type="ctrShpMap" val="fNode"/>
                              <dgm:param type="stAng" val="72"/>
                            </dgm:alg>
                          </dgm:if>
                          <dgm:if name="Name373" axis="ch ch" ptType="node node" st="5 1" cnt="1 0" func="cnt" op="equ" val="2">
                            <dgm:alg type="cycle">
                              <dgm:param type="ctrShpMap" val="fNode"/>
                              <dgm:param type="stAng" val="117"/>
                              <dgm:param type="spanAng" val="-90"/>
                            </dgm:alg>
                          </dgm:if>
                          <dgm:else name="Name374">
                            <dgm:alg type="cycle">
                              <dgm:param type="ctrShpMap" val="fNode"/>
                              <dgm:param type="stAng" val="0"/>
                              <dgm:param type="spanAng" val="-360"/>
                            </dgm:alg>
                          </dgm:else>
                        </dgm:choose>
                      </dgm:if>
                      <dgm:if name="Name375" axis="ch" ptType="node" func="cnt" op="equ" val="6">
                        <dgm:choose name="Name376">
                          <dgm:if name="Name377" axis="ch ch" ptType="node node" st="5 1" cnt="1 0" func="cnt" op="equ" val="1">
                            <dgm:alg type="cycle">
                              <dgm:param type="ctrShpMap" val="fNode"/>
                              <dgm:param type="stAng" val="120"/>
                            </dgm:alg>
                          </dgm:if>
                          <dgm:if name="Name378" axis="ch ch" ptType="node node" st="5 1" cnt="1 0" func="cnt" op="equ" val="2">
                            <dgm:alg type="cycle">
                              <dgm:param type="ctrShpMap" val="fNode"/>
                              <dgm:param type="stAng" val="165"/>
                              <dgm:param type="spanAng" val="-90"/>
                            </dgm:alg>
                          </dgm:if>
                          <dgm:else name="Name379">
                            <dgm:alg type="cycle">
                              <dgm:param type="ctrShpMap" val="fNode"/>
                              <dgm:param type="stAng" val="0"/>
                              <dgm:param type="spanAng" val="-360"/>
                            </dgm:alg>
                          </dgm:else>
                        </dgm:choose>
                      </dgm:if>
                      <dgm:if name="Name380" axis="ch" ptType="node" func="cnt" op="gte" val="7">
                        <dgm:choose name="Name381">
                          <dgm:if name="Name382" axis="ch ch" ptType="node node" st="5 1" cnt="1 0" func="cnt" op="equ" val="1">
                            <dgm:alg type="cycle">
                              <dgm:param type="ctrShpMap" val="fNode"/>
                              <dgm:param type="stAng" val="154"/>
                            </dgm:alg>
                          </dgm:if>
                          <dgm:if name="Name383" axis="ch ch" ptType="node node" st="5 1" cnt="1 0" func="cnt" op="equ" val="2">
                            <dgm:alg type="cycle">
                              <dgm:param type="ctrShpMap" val="fNode"/>
                              <dgm:param type="stAng" val="199"/>
                              <dgm:param type="spanAng" val="-90"/>
                            </dgm:alg>
                          </dgm:if>
                          <dgm:else name="Name384">
                            <dgm:alg type="cycle">
                              <dgm:param type="ctrShpMap" val="fNode"/>
                              <dgm:param type="stAng" val="0"/>
                              <dgm:param type="spanAng" val="-360"/>
                            </dgm:alg>
                          </dgm:else>
                        </dgm:choose>
                      </dgm:if>
                      <dgm:else name="Name385"/>
                    </dgm:choose>
                  </dgm:else>
                </dgm:choose>
                <dgm:shape xmlns:r="http://schemas.openxmlformats.org/officeDocument/2006/relationships" r:blip="">
                  <dgm:adjLst/>
                </dgm:shape>
                <dgm:presOf/>
                <dgm:constrLst>
                  <dgm:constr type="sp" refType="w" fact="0.1"/>
                  <dgm:constr type="sibSp" refType="w" fact="0.1"/>
                </dgm:constrLst>
                <dgm:forEach name="Name386" axis="ch" ptType="node" st="5" cnt="1">
                  <dgm:layoutNode name="childCenter5"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387" axis="ch">
                    <dgm:forEach name="Name388" axis="self" ptType="parTrans">
                      <dgm:layoutNode name="Name38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390" axis="self" ptType="node">
                      <dgm:layoutNode name="text5"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391" axis="ch" ptType="parTrans" st="5" cnt="1">
                <dgm:layoutNode name="Name392">
                  <dgm:alg type="conn">
                    <dgm:param type="dim" val="1D"/>
                    <dgm:param type="begPts" val="auto"/>
                    <dgm:param type="endPts" val="auto"/>
                    <dgm:param type="endSty" val="noArr"/>
                    <dgm:param type="srcNode" val="textCenter"/>
                    <dgm:param type="dstNode" val="childCenter5"/>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393"/>
          </dgm:choose>
          <dgm:choose name="Name394">
            <dgm:if name="Name395" axis="ch" ptType="node" func="cnt" op="gte" val="6">
              <dgm:layoutNode name="cycle_6">
                <dgm:choose name="Name396">
                  <dgm:if name="Name397" func="var" arg="dir" op="equ" val="norm">
                    <dgm:choose name="Name398">
                      <dgm:if name="Name399" axis="ch" ptType="node" func="cnt" op="equ" val="6">
                        <dgm:choose name="Name400">
                          <dgm:if name="Name401" axis="ch ch" ptType="node node" st="6 1" cnt="1 0" func="cnt" op="equ" val="1">
                            <dgm:alg type="cycle">
                              <dgm:param type="ctrShpMap" val="fNode"/>
                              <dgm:param type="stAng" val="300"/>
                            </dgm:alg>
                          </dgm:if>
                          <dgm:if name="Name402" axis="ch ch" ptType="node node" st="6 1" cnt="1 0" func="cnt" op="equ" val="2">
                            <dgm:alg type="cycle">
                              <dgm:param type="ctrShpMap" val="fNode"/>
                              <dgm:param type="stAng" val="255"/>
                              <dgm:param type="spanAng" val="90"/>
                            </dgm:alg>
                          </dgm:if>
                          <dgm:else name="Name403">
                            <dgm:alg type="cycle">
                              <dgm:param type="ctrShpMap" val="fNode"/>
                              <dgm:param type="stAng" val="0"/>
                              <dgm:param type="spanAng" val="360"/>
                            </dgm:alg>
                          </dgm:else>
                        </dgm:choose>
                      </dgm:if>
                      <dgm:if name="Name404" axis="ch" ptType="node" func="cnt" op="gte" val="7">
                        <dgm:choose name="Name405">
                          <dgm:if name="Name406" axis="ch ch" ptType="node node" st="6 1" cnt="1 0" func="cnt" op="equ" val="1">
                            <dgm:alg type="cycle">
                              <dgm:param type="ctrShpMap" val="fNode"/>
                              <dgm:param type="stAng" val="257"/>
                            </dgm:alg>
                          </dgm:if>
                          <dgm:if name="Name407" axis="ch ch" ptType="node node" st="6 1" cnt="1 0" func="cnt" op="equ" val="2">
                            <dgm:alg type="cycle">
                              <dgm:param type="ctrShpMap" val="fNode"/>
                              <dgm:param type="stAng" val="212"/>
                              <dgm:param type="spanAng" val="90"/>
                            </dgm:alg>
                          </dgm:if>
                          <dgm:else name="Name408">
                            <dgm:alg type="cycle">
                              <dgm:param type="ctrShpMap" val="fNode"/>
                              <dgm:param type="stAng" val="0"/>
                              <dgm:param type="spanAng" val="360"/>
                            </dgm:alg>
                          </dgm:else>
                        </dgm:choose>
                      </dgm:if>
                      <dgm:else name="Name409"/>
                    </dgm:choose>
                  </dgm:if>
                  <dgm:else name="Name410">
                    <dgm:choose name="Name411">
                      <dgm:if name="Name412" axis="ch" ptType="node" func="cnt" op="equ" val="6">
                        <dgm:choose name="Name413">
                          <dgm:if name="Name414" axis="ch ch" ptType="node node" st="6 1" cnt="1 0" func="cnt" op="equ" val="1">
                            <dgm:alg type="cycle">
                              <dgm:param type="ctrShpMap" val="fNode"/>
                              <dgm:param type="stAng" val="60"/>
                            </dgm:alg>
                          </dgm:if>
                          <dgm:if name="Name415" axis="ch ch" ptType="node node" st="6 1" cnt="1 0" func="cnt" op="equ" val="2">
                            <dgm:alg type="cycle">
                              <dgm:param type="ctrShpMap" val="fNode"/>
                              <dgm:param type="stAng" val="105"/>
                              <dgm:param type="spanAng" val="-90"/>
                            </dgm:alg>
                          </dgm:if>
                          <dgm:else name="Name416">
                            <dgm:alg type="cycle">
                              <dgm:param type="ctrShpMap" val="fNode"/>
                              <dgm:param type="stAng" val="0"/>
                              <dgm:param type="spanAng" val="-360"/>
                            </dgm:alg>
                          </dgm:else>
                        </dgm:choose>
                      </dgm:if>
                      <dgm:if name="Name417" axis="ch" ptType="node" func="cnt" op="gte" val="7">
                        <dgm:choose name="Name418">
                          <dgm:if name="Name419" axis="ch ch" ptType="node node" st="6 1" cnt="1 0" func="cnt" op="equ" val="1">
                            <dgm:alg type="cycle">
                              <dgm:param type="ctrShpMap" val="fNode"/>
                              <dgm:param type="stAng" val="102"/>
                            </dgm:alg>
                          </dgm:if>
                          <dgm:if name="Name420" axis="ch ch" ptType="node node" st="6 1" cnt="1 0" func="cnt" op="equ" val="2">
                            <dgm:alg type="cycle">
                              <dgm:param type="ctrShpMap" val="fNode"/>
                              <dgm:param type="stAng" val="147"/>
                              <dgm:param type="spanAng" val="-90"/>
                            </dgm:alg>
                          </dgm:if>
                          <dgm:else name="Name421">
                            <dgm:alg type="cycle">
                              <dgm:param type="ctrShpMap" val="fNode"/>
                              <dgm:param type="stAng" val="0"/>
                              <dgm:param type="spanAng" val="-360"/>
                            </dgm:alg>
                          </dgm:else>
                        </dgm:choose>
                      </dgm:if>
                      <dgm:else name="Name422"/>
                    </dgm:choose>
                  </dgm:else>
                </dgm:choose>
                <dgm:shape xmlns:r="http://schemas.openxmlformats.org/officeDocument/2006/relationships" r:blip="">
                  <dgm:adjLst/>
                </dgm:shape>
                <dgm:presOf/>
                <dgm:constrLst>
                  <dgm:constr type="sp" refType="w" fact="0.1"/>
                  <dgm:constr type="sibSp" refType="w" fact="0.1"/>
                </dgm:constrLst>
                <dgm:forEach name="Name423" axis="ch" ptType="node" st="6" cnt="1">
                  <dgm:layoutNode name="childCenter6"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24" axis="ch">
                    <dgm:forEach name="Name425" axis="self" ptType="parTrans">
                      <dgm:layoutNode name="Name426">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27" axis="self" ptType="node">
                      <dgm:layoutNode name="text6"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28" axis="ch" ptType="parTrans" st="6" cnt="1">
                <dgm:layoutNode name="Name429">
                  <dgm:alg type="conn">
                    <dgm:param type="dim" val="1D"/>
                    <dgm:param type="begPts" val="auto"/>
                    <dgm:param type="endPts" val="auto"/>
                    <dgm:param type="endSty" val="noArr"/>
                    <dgm:param type="srcNode" val="textCenter"/>
                    <dgm:param type="dstNode" val="childCenter6"/>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30"/>
          </dgm:choose>
          <dgm:choose name="Name431">
            <dgm:if name="Name432" axis="ch" ptType="node" func="cnt" op="gte" val="7">
              <dgm:layoutNode name="cycle_7">
                <dgm:choose name="Name433">
                  <dgm:if name="Name434" func="var" arg="dir" op="equ" val="norm">
                    <dgm:choose name="Name435">
                      <dgm:if name="Name436" axis="ch" ptType="node" func="cnt" op="gte" val="7">
                        <dgm:choose name="Name437">
                          <dgm:if name="Name438" axis="ch ch" ptType="node node" st="7 1" cnt="1 0" func="cnt" op="equ" val="1">
                            <dgm:alg type="cycle">
                              <dgm:param type="ctrShpMap" val="fNode"/>
                              <dgm:param type="stAng" val="308"/>
                            </dgm:alg>
                          </dgm:if>
                          <dgm:if name="Name439" axis="ch ch" ptType="node node" st="7 1" cnt="1 0" func="cnt" op="equ" val="2">
                            <dgm:alg type="cycle">
                              <dgm:param type="ctrShpMap" val="fNode"/>
                              <dgm:param type="stAng" val="263"/>
                              <dgm:param type="spanAng" val="90"/>
                            </dgm:alg>
                          </dgm:if>
                          <dgm:else name="Name440">
                            <dgm:alg type="cycle">
                              <dgm:param type="ctrShpMap" val="fNode"/>
                              <dgm:param type="stAng" val="0"/>
                              <dgm:param type="spanAng" val="360"/>
                            </dgm:alg>
                          </dgm:else>
                        </dgm:choose>
                      </dgm:if>
                      <dgm:else name="Name441"/>
                    </dgm:choose>
                  </dgm:if>
                  <dgm:else name="Name442">
                    <dgm:choose name="Name443">
                      <dgm:if name="Name444" axis="ch" ptType="node" func="cnt" op="gte" val="7">
                        <dgm:choose name="Name445">
                          <dgm:if name="Name446" axis="ch ch" ptType="node node" st="7 1" cnt="1 0" func="cnt" op="equ" val="1">
                            <dgm:alg type="cycle">
                              <dgm:param type="ctrShpMap" val="fNode"/>
                              <dgm:param type="stAng" val="51"/>
                            </dgm:alg>
                          </dgm:if>
                          <dgm:if name="Name447" axis="ch ch" ptType="node node" st="7 1" cnt="1 0" func="cnt" op="equ" val="2">
                            <dgm:alg type="cycle">
                              <dgm:param type="ctrShpMap" val="fNode"/>
                              <dgm:param type="stAng" val="96"/>
                              <dgm:param type="spanAng" val="-90"/>
                            </dgm:alg>
                          </dgm:if>
                          <dgm:else name="Name448">
                            <dgm:alg type="cycle">
                              <dgm:param type="ctrShpMap" val="fNode"/>
                              <dgm:param type="stAng" val="0"/>
                              <dgm:param type="spanAng" val="-360"/>
                            </dgm:alg>
                          </dgm:else>
                        </dgm:choose>
                      </dgm:if>
                      <dgm:else name="Name449"/>
                    </dgm:choose>
                  </dgm:else>
                </dgm:choose>
                <dgm:shape xmlns:r="http://schemas.openxmlformats.org/officeDocument/2006/relationships" r:blip="">
                  <dgm:adjLst/>
                </dgm:shape>
                <dgm:presOf/>
                <dgm:constrLst>
                  <dgm:constr type="sp" refType="w" fact="0.1"/>
                  <dgm:constr type="sibSp" refType="w" fact="0.1"/>
                </dgm:constrLst>
                <dgm:forEach name="Name450" axis="ch" ptType="node" st="7" cnt="1">
                  <dgm:layoutNode name="childCenter7" styleLbl="node1">
                    <dgm:alg type="tx"/>
                    <dgm:shape xmlns:r="http://schemas.openxmlformats.org/officeDocument/2006/relationships" type="roundRect" r:blip="">
                      <dgm:adjLst/>
                    </dgm:shape>
                    <dgm:presOf axis="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name="Name451" axis="ch">
                    <dgm:forEach name="Name452" axis="self" ptType="parTrans">
                      <dgm:layoutNode name="Name453">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begPad"/>
                          <dgm:constr type="endPad"/>
                        </dgm:constrLst>
                      </dgm:layoutNode>
                    </dgm:forEach>
                    <dgm:forEach name="Name454" axis="self" ptType="node">
                      <dgm:layoutNode name="text7" styleLbl="node1">
                        <dgm:varLst>
                          <dgm:bulletEnabled val="1"/>
                        </dgm:varLst>
                        <dgm:alg type="tx"/>
                        <dgm:shape xmlns:r="http://schemas.openxmlformats.org/officeDocument/2006/relationships" type="roundRect" r:blip="">
                          <dgm:adjLst/>
                        </dgm:shape>
                        <dgm:presOf axis="desOrSelf" ptType="node"/>
                        <dgm:constrLst>
                          <dgm:constr type="userS"/>
                          <dgm:constr type="w" refType="userS"/>
                          <dgm:constr type="h" refType="w"/>
                          <dgm:constr type="tMarg" refType="primFontSz" fact="0.2"/>
                          <dgm:constr type="bMarg" refType="primFontSz" fact="0.2"/>
                          <dgm:constr type="lMarg" refType="primFontSz" fact="0.2"/>
                          <dgm:constr type="rMarg" refType="primFontSz" fact="0.2"/>
                        </dgm:constrLst>
                        <dgm:ruleLst>
                          <dgm:rule type="primFontSz" val="5" fact="NaN" max="NaN"/>
                        </dgm:ruleLst>
                      </dgm:layoutNode>
                    </dgm:forEach>
                  </dgm:forEach>
                </dgm:forEach>
              </dgm:layoutNode>
              <dgm:forEach name="Name455" axis="ch" ptType="parTrans" st="7" cnt="1">
                <dgm:layoutNode name="Name456">
                  <dgm:alg type="conn">
                    <dgm:param type="dim" val="1D"/>
                    <dgm:param type="begPts" val="auto"/>
                    <dgm:param type="endPts" val="auto"/>
                    <dgm:param type="endSty" val="noArr"/>
                    <dgm:param type="srcNode" val="textCenter"/>
                    <dgm:param type="dstNode" val="childCenter7"/>
                  </dgm:alg>
                  <dgm:shape xmlns:r="http://schemas.openxmlformats.org/officeDocument/2006/relationships" type="conn" r:blip="" zOrderOff="-999">
                    <dgm:adjLst/>
                  </dgm:shape>
                  <dgm:presOf axis="self"/>
                  <dgm:constrLst>
                    <dgm:constr type="h"/>
                    <dgm:constr type="begPad"/>
                    <dgm:constr type="endPad"/>
                  </dgm:constrLst>
                </dgm:layoutNode>
              </dgm:forEach>
            </dgm:if>
            <dgm:else name="Name45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42"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200">
                <a:latin typeface="Arial" panose="020B0604020202020204" pitchFamily="34" charset="0"/>
              </a:defRPr>
            </a:lvl1pPr>
          </a:lstStyle>
          <a:p>
            <a:endParaRPr lang="it-IT" altLang="it-IT"/>
          </a:p>
        </p:txBody>
      </p:sp>
      <p:sp>
        <p:nvSpPr>
          <p:cNvPr id="112643"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200">
                <a:latin typeface="Arial" panose="020B0604020202020204" pitchFamily="34" charset="0"/>
              </a:defRPr>
            </a:lvl1pPr>
          </a:lstStyle>
          <a:p>
            <a:endParaRPr lang="it-IT" altLang="it-IT"/>
          </a:p>
        </p:txBody>
      </p:sp>
      <p:sp>
        <p:nvSpPr>
          <p:cNvPr id="112644"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112645"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12646"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latin typeface="Arial" panose="020B0604020202020204" pitchFamily="34" charset="0"/>
              </a:defRPr>
            </a:lvl1pPr>
          </a:lstStyle>
          <a:p>
            <a:endParaRPr lang="it-IT" altLang="it-IT"/>
          </a:p>
        </p:txBody>
      </p:sp>
      <p:sp>
        <p:nvSpPr>
          <p:cNvPr id="112647"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latin typeface="Arial" panose="020B0604020202020204" pitchFamily="34" charset="0"/>
              </a:defRPr>
            </a:lvl1pPr>
          </a:lstStyle>
          <a:p>
            <a:fld id="{389F9472-35E5-449A-BC76-AD03C374F034}" type="slidenum">
              <a:rPr lang="it-IT" altLang="it-IT"/>
              <a:pPr/>
              <a:t>‹N›</a:t>
            </a:fld>
            <a:endParaRPr lang="it-IT" altLang="it-IT"/>
          </a:p>
        </p:txBody>
      </p:sp>
    </p:spTree>
    <p:extLst>
      <p:ext uri="{BB962C8B-B14F-4D97-AF65-F5344CB8AC3E}">
        <p14:creationId xmlns:p14="http://schemas.microsoft.com/office/powerpoint/2010/main" val="129117212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 codice di comportamento prevede</a:t>
            </a:r>
            <a:r>
              <a:rPr lang="it-IT" baseline="0" dirty="0" smtClean="0"/>
              <a:t> altresì la postergazione di tale adempimento nei casi un cui sia necessario non vanificare l’effetto sorpresa. </a:t>
            </a:r>
          </a:p>
          <a:p>
            <a:r>
              <a:rPr lang="it-IT" baseline="0" dirty="0" smtClean="0"/>
              <a:t>Tale obbligo ricorre sia nei confronti del </a:t>
            </a:r>
            <a:r>
              <a:rPr lang="it-IT" baseline="0" dirty="0" err="1" smtClean="0"/>
              <a:t>ddl</a:t>
            </a:r>
            <a:r>
              <a:rPr lang="it-IT" baseline="0" dirty="0" smtClean="0"/>
              <a:t> che nei confronti dei soggetti con cui interloquisce. La mancata esibizione della tessera di riconoscimento legittima il </a:t>
            </a:r>
            <a:r>
              <a:rPr lang="it-IT" baseline="0" dirty="0" err="1" smtClean="0"/>
              <a:t>ddl</a:t>
            </a:r>
            <a:r>
              <a:rPr lang="it-IT" baseline="0" dirty="0" smtClean="0"/>
              <a:t> ad opporsi all’effettuazione dell’accesso ispettivo.</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a:t>
            </a:fld>
            <a:endParaRPr lang="it-IT" altLang="it-IT"/>
          </a:p>
        </p:txBody>
      </p:sp>
    </p:spTree>
    <p:extLst>
      <p:ext uri="{BB962C8B-B14F-4D97-AF65-F5344CB8AC3E}">
        <p14:creationId xmlns:p14="http://schemas.microsoft.com/office/powerpoint/2010/main" val="37723309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 Commissione</a:t>
            </a:r>
            <a:r>
              <a:rPr lang="it-IT" baseline="0" dirty="0" smtClean="0"/>
              <a:t> ministeriale per gli interpelli in materia di salute e sicurezza sui luoghi di lavoro ha risposto all’interpello n. 7/2014 affermando la non obbligatorietà da parte del committente di richiedere al lavoratore autonomo attestati afferenti la formazione e la sorveglianza sanitaria – tranne che siano previste da disposizioni specifiche. Ha pertanto ribadito gli obblighi di cui all’art. 26 e all’allegato XVII quali contenuti minimi di sicurezza.</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28</a:t>
            </a:fld>
            <a:endParaRPr lang="it-IT" altLang="it-IT"/>
          </a:p>
        </p:txBody>
      </p:sp>
    </p:spTree>
    <p:extLst>
      <p:ext uri="{BB962C8B-B14F-4D97-AF65-F5344CB8AC3E}">
        <p14:creationId xmlns:p14="http://schemas.microsoft.com/office/powerpoint/2010/main" val="4442910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 normativa in materia prevede</a:t>
            </a:r>
            <a:r>
              <a:rPr lang="it-IT" baseline="0" dirty="0" smtClean="0"/>
              <a:t> che le ditte partecipanti all’appalto o subappalto:</a:t>
            </a:r>
          </a:p>
          <a:p>
            <a:pPr marL="171450" indent="-171450">
              <a:buFont typeface="Arial" panose="020B0604020202020204" pitchFamily="34" charset="0"/>
              <a:buChar char="•"/>
            </a:pPr>
            <a:r>
              <a:rPr lang="it-IT" baseline="0" dirty="0" smtClean="0"/>
              <a:t>Occupino personale in percentuale non </a:t>
            </a:r>
            <a:r>
              <a:rPr lang="it-IT" baseline="0" dirty="0" err="1" smtClean="0"/>
              <a:t>inf</a:t>
            </a:r>
            <a:r>
              <a:rPr lang="it-IT" baseline="0" dirty="0" smtClean="0"/>
              <a:t>. al 30% con esperienza almeno triennale relativa a lavori in ambienti sospetti di inquinamento o confinati assunta con contratto di lavoro subordinato a tempo indeterminato;</a:t>
            </a:r>
          </a:p>
          <a:p>
            <a:pPr marL="171450" indent="-171450">
              <a:buFont typeface="Arial" panose="020B0604020202020204" pitchFamily="34" charset="0"/>
              <a:buChar char="•"/>
            </a:pPr>
            <a:r>
              <a:rPr lang="it-IT" baseline="0" dirty="0" smtClean="0"/>
              <a:t>Certificazione obbligatoria e preventiva del contratto di appalto, subappalto e d’opera</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29</a:t>
            </a:fld>
            <a:endParaRPr lang="it-IT" altLang="it-IT"/>
          </a:p>
        </p:txBody>
      </p:sp>
    </p:spTree>
    <p:extLst>
      <p:ext uri="{BB962C8B-B14F-4D97-AF65-F5344CB8AC3E}">
        <p14:creationId xmlns:p14="http://schemas.microsoft.com/office/powerpoint/2010/main" val="49179965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 circolare nasce</a:t>
            </a:r>
            <a:r>
              <a:rPr lang="it-IT" baseline="0" dirty="0" smtClean="0"/>
              <a:t> dalle rilevazioni effettuate dall’Ance sui dati ISTAT 2011, secondo cui il n° di lavoratori autonomi che svolgono attività in cantiere, in assenza di personale alle proprie dipendenze risulta addirittura superiore rispetto a quello della categoria dei lavoratori subordinati: 1039000 lavoratori autonomi senza dipendenti a fronte di 986000 lavoratori subordinati.</a:t>
            </a:r>
          </a:p>
          <a:p>
            <a:r>
              <a:rPr lang="it-IT" baseline="0" dirty="0" smtClean="0"/>
              <a:t>Continua la circolare evidenziando che spesso tale situazione è aggravata dal ricorso ad ulteriori formule «aggregative» di dubbia legittimità che prescindono da un’organizzazione d’impresa, costituite nello specifico da associazioni temporanee di lavoratori autonomi ai quali vene affidata , da parte di committenti privati, l’esecuzione anche integrale di opere edili.</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30</a:t>
            </a:fld>
            <a:endParaRPr lang="it-IT" altLang="it-IT"/>
          </a:p>
        </p:txBody>
      </p:sp>
    </p:spTree>
    <p:extLst>
      <p:ext uri="{BB962C8B-B14F-4D97-AF65-F5344CB8AC3E}">
        <p14:creationId xmlns:p14="http://schemas.microsoft.com/office/powerpoint/2010/main" val="315192834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NB: la circolare prevede che la suddetta ricostruzione debba essere effettuata anche</a:t>
            </a:r>
            <a:r>
              <a:rPr lang="it-IT" baseline="0" dirty="0" smtClean="0"/>
              <a:t> nelle ipotesi in cui il committente, assumendo la veste di datore di lavoro, affidi la realizzazione dell’opera esclusivamente a lavoratori autonomi, di fatto totalmente eterodiretti.</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34</a:t>
            </a:fld>
            <a:endParaRPr lang="it-IT" altLang="it-IT"/>
          </a:p>
        </p:txBody>
      </p:sp>
    </p:spTree>
    <p:extLst>
      <p:ext uri="{BB962C8B-B14F-4D97-AF65-F5344CB8AC3E}">
        <p14:creationId xmlns:p14="http://schemas.microsoft.com/office/powerpoint/2010/main" val="4713522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53A6731-FDAD-4480-95D9-DFEF4DA2BD56}" type="slidenum">
              <a:rPr lang="it-IT" altLang="it-IT"/>
              <a:pPr/>
              <a:t>36</a:t>
            </a:fld>
            <a:endParaRPr lang="it-IT" altLang="it-IT"/>
          </a:p>
        </p:txBody>
      </p:sp>
      <p:sp>
        <p:nvSpPr>
          <p:cNvPr id="115714" name="Rectangle 2"/>
          <p:cNvSpPr>
            <a:spLocks noGrp="1" noRot="1" noChangeAspect="1" noChangeArrowheads="1" noTextEdit="1"/>
          </p:cNvSpPr>
          <p:nvPr>
            <p:ph type="sldImg"/>
          </p:nvPr>
        </p:nvSpPr>
        <p:spPr>
          <a:ln/>
        </p:spPr>
      </p:sp>
      <p:sp>
        <p:nvSpPr>
          <p:cNvPr id="115715" name="Rectangle 3"/>
          <p:cNvSpPr>
            <a:spLocks noGrp="1" noChangeArrowheads="1"/>
          </p:cNvSpPr>
          <p:nvPr>
            <p:ph type="body" idx="1"/>
          </p:nvPr>
        </p:nvSpPr>
        <p:spPr/>
        <p:txBody>
          <a:bodyPr/>
          <a:lstStyle/>
          <a:p>
            <a:endParaRPr lang="it-IT" altLang="it-IT" dirty="0"/>
          </a:p>
        </p:txBody>
      </p:sp>
    </p:spTree>
    <p:extLst>
      <p:ext uri="{BB962C8B-B14F-4D97-AF65-F5344CB8AC3E}">
        <p14:creationId xmlns:p14="http://schemas.microsoft.com/office/powerpoint/2010/main" val="37423574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38</a:t>
            </a:fld>
            <a:endParaRPr lang="it-IT" altLang="it-IT"/>
          </a:p>
        </p:txBody>
      </p:sp>
    </p:spTree>
    <p:extLst>
      <p:ext uri="{BB962C8B-B14F-4D97-AF65-F5344CB8AC3E}">
        <p14:creationId xmlns:p14="http://schemas.microsoft.com/office/powerpoint/2010/main" val="33084319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C76CDD2-C227-4ED3-809E-84CED5F93DBB}" type="slidenum">
              <a:rPr lang="it-IT" altLang="it-IT"/>
              <a:pPr/>
              <a:t>43</a:t>
            </a:fld>
            <a:endParaRPr lang="it-IT" altLang="it-IT"/>
          </a:p>
        </p:txBody>
      </p:sp>
      <p:sp>
        <p:nvSpPr>
          <p:cNvPr id="116738" name="Rectangle 2"/>
          <p:cNvSpPr>
            <a:spLocks noGrp="1" noRot="1" noChangeAspect="1" noChangeArrowheads="1" noTextEdit="1"/>
          </p:cNvSpPr>
          <p:nvPr>
            <p:ph type="sldImg"/>
          </p:nvPr>
        </p:nvSpPr>
        <p:spPr>
          <a:ln/>
        </p:spPr>
      </p:sp>
      <p:sp>
        <p:nvSpPr>
          <p:cNvPr id="116739" name="Rectangle 3"/>
          <p:cNvSpPr>
            <a:spLocks noGrp="1" noChangeArrowheads="1"/>
          </p:cNvSpPr>
          <p:nvPr>
            <p:ph type="body" idx="1"/>
          </p:nvPr>
        </p:nvSpPr>
        <p:spPr/>
        <p:txBody>
          <a:bodyPr/>
          <a:lstStyle/>
          <a:p>
            <a:r>
              <a:rPr lang="it-IT" altLang="it-IT"/>
              <a:t>Soggetti ex art. 23 dpr 1124/65: coniuge, figli, parenti, affini, che prestino con o senza retribuzione alle di lui dipendenze opera manuale e non. I soci delle cooperative e di ogni altro tipo di società e i familiari delle imprese ex art. 230 bis c.c.</a:t>
            </a:r>
          </a:p>
        </p:txBody>
      </p:sp>
    </p:spTree>
    <p:extLst>
      <p:ext uri="{BB962C8B-B14F-4D97-AF65-F5344CB8AC3E}">
        <p14:creationId xmlns:p14="http://schemas.microsoft.com/office/powerpoint/2010/main" val="12335161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pPr marL="228600" indent="-228600">
              <a:buAutoNum type="alphaLcParenR"/>
            </a:pPr>
            <a:r>
              <a:rPr lang="it-IT" baseline="0" dirty="0" smtClean="0"/>
              <a:t>In base al primario principio della motivazione dei provvedimenti amministrativi, l’atto deve esplicitare gli elementi di fatto e di diritto che hanno portato il personale ispettivo a tale determinazione.</a:t>
            </a:r>
          </a:p>
          <a:p>
            <a:pPr marL="228600" indent="-228600">
              <a:buAutoNum type="alphaLcParenR"/>
            </a:pPr>
            <a:r>
              <a:rPr lang="it-IT" baseline="0" dirty="0" smtClean="0"/>
              <a:t>In base alla circolare MLPS 41/2010 le dichiarazioni del lavoratore al quale si riferiscono gli esiti dell’accertamento non assurge a piena prova costituisce elemento indiziario liberamente valutabile dall’AG chiamata a decidere in sede di contenzioso</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51</a:t>
            </a:fld>
            <a:endParaRPr lang="it-IT" altLang="it-IT"/>
          </a:p>
        </p:txBody>
      </p:sp>
    </p:spTree>
    <p:extLst>
      <p:ext uri="{BB962C8B-B14F-4D97-AF65-F5344CB8AC3E}">
        <p14:creationId xmlns:p14="http://schemas.microsoft.com/office/powerpoint/2010/main" val="90915937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52</a:t>
            </a:fld>
            <a:endParaRPr lang="it-IT" altLang="it-IT"/>
          </a:p>
        </p:txBody>
      </p:sp>
    </p:spTree>
    <p:extLst>
      <p:ext uri="{BB962C8B-B14F-4D97-AF65-F5344CB8AC3E}">
        <p14:creationId xmlns:p14="http://schemas.microsoft.com/office/powerpoint/2010/main" val="271556552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C7D0A7C4-5DC0-418F-9F2A-908F36DE3F56}" type="slidenum">
              <a:rPr lang="it-IT" altLang="it-IT"/>
              <a:pPr/>
              <a:t>55</a:t>
            </a:fld>
            <a:endParaRPr lang="it-IT" altLang="it-IT"/>
          </a:p>
        </p:txBody>
      </p:sp>
      <p:sp>
        <p:nvSpPr>
          <p:cNvPr id="117762" name="Rectangle 2"/>
          <p:cNvSpPr>
            <a:spLocks noGrp="1" noRot="1" noChangeAspect="1" noChangeArrowheads="1" noTextEdit="1"/>
          </p:cNvSpPr>
          <p:nvPr>
            <p:ph type="sldImg"/>
          </p:nvPr>
        </p:nvSpPr>
        <p:spPr>
          <a:ln/>
        </p:spPr>
      </p:sp>
      <p:sp>
        <p:nvSpPr>
          <p:cNvPr id="117763" name="Rectangle 3"/>
          <p:cNvSpPr>
            <a:spLocks noGrp="1" noChangeArrowheads="1"/>
          </p:cNvSpPr>
          <p:nvPr>
            <p:ph type="body" idx="1"/>
          </p:nvPr>
        </p:nvSpPr>
        <p:spPr/>
        <p:txBody>
          <a:bodyPr/>
          <a:lstStyle/>
          <a:p>
            <a:r>
              <a:rPr lang="it-IT" altLang="it-IT" i="1" dirty="0"/>
              <a:t>Forza maggiore o eventi straordinari: gli uffici effettueranno le considerazioni del caso sulla base delle indicazioni fornite con le note n. 440 del 4/1/2007 e n. 4746 del 13/02/2007 (cfr. Circolare n. 38/2010)</a:t>
            </a:r>
            <a:endParaRPr lang="it-IT" altLang="it-IT" dirty="0"/>
          </a:p>
          <a:p>
            <a:endParaRPr lang="it-IT" altLang="it-IT" dirty="0"/>
          </a:p>
          <a:p>
            <a:r>
              <a:rPr lang="it-IT" altLang="it-IT" dirty="0"/>
              <a:t>Punto secondo: a) fino alla scadenza del primo adempimento 	contributivo (16 mese successivo inizio rapporto);</a:t>
            </a:r>
          </a:p>
          <a:p>
            <a:pPr algn="just"/>
            <a:r>
              <a:rPr lang="it-IT" altLang="it-IT" dirty="0"/>
              <a:t>		b) fino a 12 mesi dal termine stabilito per il 	pagamento dei contributi o premi riferiti al primo 	periodo di paga condizionato al versamento entro 	30 gg dalla denuncia degli interi importi dei 	contributi o premi dovuti agli istituti previdenziali 	per tutto il periodo di irregolare occupazione (con 	pagamento della sanzione civile di cui all’art. 	116, comma 8, </a:t>
            </a:r>
            <a:r>
              <a:rPr lang="it-IT" altLang="it-IT" dirty="0" err="1"/>
              <a:t>lett</a:t>
            </a:r>
            <a:r>
              <a:rPr lang="it-IT" altLang="it-IT" dirty="0"/>
              <a:t>. b), della L. n. 388/2000;</a:t>
            </a:r>
          </a:p>
        </p:txBody>
      </p:sp>
    </p:spTree>
    <p:extLst>
      <p:ext uri="{BB962C8B-B14F-4D97-AF65-F5344CB8AC3E}">
        <p14:creationId xmlns:p14="http://schemas.microsoft.com/office/powerpoint/2010/main" val="98232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6</a:t>
            </a:fld>
            <a:endParaRPr lang="it-IT" altLang="it-IT"/>
          </a:p>
        </p:txBody>
      </p:sp>
    </p:spTree>
    <p:extLst>
      <p:ext uri="{BB962C8B-B14F-4D97-AF65-F5344CB8AC3E}">
        <p14:creationId xmlns:p14="http://schemas.microsoft.com/office/powerpoint/2010/main" val="231096328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57</a:t>
            </a:fld>
            <a:endParaRPr lang="it-IT" altLang="it-IT"/>
          </a:p>
        </p:txBody>
      </p:sp>
    </p:spTree>
    <p:extLst>
      <p:ext uri="{BB962C8B-B14F-4D97-AF65-F5344CB8AC3E}">
        <p14:creationId xmlns:p14="http://schemas.microsoft.com/office/powerpoint/2010/main" val="32915796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58</a:t>
            </a:fld>
            <a:endParaRPr lang="it-IT" altLang="it-IT"/>
          </a:p>
        </p:txBody>
      </p:sp>
    </p:spTree>
    <p:extLst>
      <p:ext uri="{BB962C8B-B14F-4D97-AF65-F5344CB8AC3E}">
        <p14:creationId xmlns:p14="http://schemas.microsoft.com/office/powerpoint/2010/main" val="20918950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59</a:t>
            </a:fld>
            <a:endParaRPr lang="it-IT" altLang="it-IT"/>
          </a:p>
        </p:txBody>
      </p:sp>
    </p:spTree>
    <p:extLst>
      <p:ext uri="{BB962C8B-B14F-4D97-AF65-F5344CB8AC3E}">
        <p14:creationId xmlns:p14="http://schemas.microsoft.com/office/powerpoint/2010/main" val="25370473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 personale</a:t>
            </a:r>
            <a:r>
              <a:rPr lang="it-IT" baseline="0" dirty="0" smtClean="0"/>
              <a:t> ispettivo informa altresì il </a:t>
            </a:r>
            <a:r>
              <a:rPr lang="it-IT" baseline="0" dirty="0" err="1" smtClean="0"/>
              <a:t>ddl</a:t>
            </a:r>
            <a:r>
              <a:rPr lang="it-IT" baseline="0" dirty="0" smtClean="0"/>
              <a:t> o la persona che ne fa le veci della facoltà di farsi assistere durante lo svolgimento degli accertamenti da uno dei professionisti abilitati ad effettuare gli adempimenti in materia di lavoro ai sensi dell’art. 1 l. 12/1970. Il personale ispettivo ne verifica gli estremi dell’iscrizione presso l’apposito albo.</a:t>
            </a:r>
          </a:p>
          <a:p>
            <a:r>
              <a:rPr lang="it-IT" baseline="0" dirty="0" smtClean="0"/>
              <a:t>NB. È comunque possibile dar corso agli accertamenti anche qualora il </a:t>
            </a:r>
            <a:r>
              <a:rPr lang="it-IT" baseline="0" dirty="0" err="1" smtClean="0"/>
              <a:t>ddl</a:t>
            </a:r>
            <a:r>
              <a:rPr lang="it-IT" baseline="0" dirty="0" smtClean="0"/>
              <a:t> o chi ne fa le veci non sia in grado di farsi assistere</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7</a:t>
            </a:fld>
            <a:endParaRPr lang="it-IT" altLang="it-IT"/>
          </a:p>
        </p:txBody>
      </p:sp>
    </p:spTree>
    <p:extLst>
      <p:ext uri="{BB962C8B-B14F-4D97-AF65-F5344CB8AC3E}">
        <p14:creationId xmlns:p14="http://schemas.microsoft.com/office/powerpoint/2010/main" val="28009590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NB. Qualora non risulti funzionale</a:t>
            </a:r>
            <a:r>
              <a:rPr lang="it-IT" baseline="0" dirty="0" smtClean="0"/>
              <a:t> all’accertamento gli ispettori di vigilanza tecnica possono prescindere dalla identificazione delle persone presenti sul luogo di lavoro.</a:t>
            </a:r>
          </a:p>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8</a:t>
            </a:fld>
            <a:endParaRPr lang="it-IT" altLang="it-IT"/>
          </a:p>
        </p:txBody>
      </p:sp>
    </p:spTree>
    <p:extLst>
      <p:ext uri="{BB962C8B-B14F-4D97-AF65-F5344CB8AC3E}">
        <p14:creationId xmlns:p14="http://schemas.microsoft.com/office/powerpoint/2010/main" val="382490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Tuttavia il codice prevede che le dichiarazione possano essere acquisite anche durante successivi accessi in caso</a:t>
            </a:r>
            <a:r>
              <a:rPr lang="it-IT" baseline="0" dirty="0" smtClean="0"/>
              <a:t> di numerosità delle persone da ascoltare ovvero presso gli uffici della Direzione.</a:t>
            </a:r>
          </a:p>
          <a:p>
            <a:r>
              <a:rPr lang="it-IT" baseline="0" dirty="0" smtClean="0"/>
              <a:t>Non è prevista nel momento dell’assunzione delle dichiarazioni la presenza del </a:t>
            </a:r>
            <a:r>
              <a:rPr lang="it-IT" baseline="0" dirty="0" err="1" smtClean="0"/>
              <a:t>ddl</a:t>
            </a:r>
            <a:r>
              <a:rPr lang="it-IT" baseline="0" dirty="0" smtClean="0"/>
              <a:t> del consulente né di altri soggetti.</a:t>
            </a:r>
          </a:p>
          <a:p>
            <a:endParaRPr lang="it-IT" baseline="0" dirty="0" smtClean="0"/>
          </a:p>
          <a:p>
            <a:pPr marL="0" marR="0" indent="0" algn="l" defTabSz="914400" rtl="0" eaLnBrk="1" fontAlgn="base" latinLnBrk="0" hangingPunct="1">
              <a:lnSpc>
                <a:spcPct val="100000"/>
              </a:lnSpc>
              <a:spcBef>
                <a:spcPct val="30000"/>
              </a:spcBef>
              <a:spcAft>
                <a:spcPct val="0"/>
              </a:spcAft>
              <a:buClrTx/>
              <a:buSzTx/>
              <a:buFontTx/>
              <a:buNone/>
              <a:tabLst/>
              <a:defRPr/>
            </a:pPr>
            <a:r>
              <a:rPr lang="it-IT" altLang="it-IT" sz="1200" dirty="0" smtClean="0"/>
              <a:t>Tali dichiarazioni soccorreranno l’attività ispettiva solo a valle, nella fase dell’accertamento, mentre nell’immediatezza dell’ispezione la prova regina, a fondamento dei successivi eventuali illeciti constatati e riscontrati, sarà rappresentato da quanto fotografato nel verbale di primo accesso ispettivo, che viene a costituire un vero e proprio obbligo documentale in capo agli ispettori (cfr. circ. Min. Lav. N. 20/2008). </a:t>
            </a:r>
          </a:p>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12</a:t>
            </a:fld>
            <a:endParaRPr lang="it-IT" altLang="it-IT"/>
          </a:p>
        </p:txBody>
      </p:sp>
    </p:spTree>
    <p:extLst>
      <p:ext uri="{BB962C8B-B14F-4D97-AF65-F5344CB8AC3E}">
        <p14:creationId xmlns:p14="http://schemas.microsoft.com/office/powerpoint/2010/main" val="402104924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Cfr. art. 8 D.lgs. 124/2004. </a:t>
            </a:r>
          </a:p>
          <a:p>
            <a:r>
              <a:rPr lang="it-IT" dirty="0" smtClean="0"/>
              <a:t>Gli</a:t>
            </a:r>
            <a:r>
              <a:rPr lang="it-IT" baseline="0" dirty="0" smtClean="0"/>
              <a:t> ispettori, in occasione dell’attività di vigilanza , qualora riscontrino inosservanze o profili di non corretta applicazione delle norme, </a:t>
            </a:r>
            <a:r>
              <a:rPr lang="it-IT" u="sng" baseline="0" dirty="0" smtClean="0"/>
              <a:t>da cui non consegua l’adozione di sanzioni penali o amministrative</a:t>
            </a:r>
            <a:r>
              <a:rPr lang="it-IT" baseline="0" dirty="0" smtClean="0"/>
              <a:t>, forniscono chiarimenti utili in conformità alle indicazioni espresse dal Ministero del Lavoro (circolari ed interpelli).</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14</a:t>
            </a:fld>
            <a:endParaRPr lang="it-IT" altLang="it-IT"/>
          </a:p>
        </p:txBody>
      </p:sp>
    </p:spTree>
    <p:extLst>
      <p:ext uri="{BB962C8B-B14F-4D97-AF65-F5344CB8AC3E}">
        <p14:creationId xmlns:p14="http://schemas.microsoft.com/office/powerpoint/2010/main" val="123522555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La documentazione può essere esaminata</a:t>
            </a:r>
            <a:r>
              <a:rPr lang="it-IT" baseline="0" dirty="0" smtClean="0"/>
              <a:t> sia presso la DTL sia presso il luogo di lavoro ovvero presso gli studi dei professionisti delegati in base alle esigenze dell’ispezione.</a:t>
            </a:r>
          </a:p>
          <a:p>
            <a:r>
              <a:rPr lang="it-IT" baseline="0" dirty="0" smtClean="0"/>
              <a:t>Le informazioni fornite in maniera scientemente errata o incompleta determina </a:t>
            </a:r>
            <a:r>
              <a:rPr lang="it-IT" baseline="0" dirty="0" err="1" smtClean="0"/>
              <a:t>altresi</a:t>
            </a:r>
            <a:r>
              <a:rPr lang="it-IT" baseline="0" dirty="0" smtClean="0"/>
              <a:t> l’applicazione delle sanzioni penali di cui all’art. 4</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15</a:t>
            </a:fld>
            <a:endParaRPr lang="it-IT" altLang="it-IT"/>
          </a:p>
        </p:txBody>
      </p:sp>
    </p:spTree>
    <p:extLst>
      <p:ext uri="{BB962C8B-B14F-4D97-AF65-F5344CB8AC3E}">
        <p14:creationId xmlns:p14="http://schemas.microsoft.com/office/powerpoint/2010/main" val="10320332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dirty="0" smtClean="0"/>
              <a:t>Il contratto</a:t>
            </a:r>
            <a:r>
              <a:rPr lang="it-IT" baseline="0" dirty="0" smtClean="0"/>
              <a:t> deve indicare la durata, la descrizione della progetto e del risultato finale che si intende conseguire, il corrispettivo e i criteri per la sua determinazione oltre alle forme di coordinamento al committente sull’esecuzione della prestazione. Eventuali misure per la tutela della salute e sicurezza.</a:t>
            </a:r>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20</a:t>
            </a:fld>
            <a:endParaRPr lang="it-IT" altLang="it-IT"/>
          </a:p>
        </p:txBody>
      </p:sp>
    </p:spTree>
    <p:extLst>
      <p:ext uri="{BB962C8B-B14F-4D97-AF65-F5344CB8AC3E}">
        <p14:creationId xmlns:p14="http://schemas.microsoft.com/office/powerpoint/2010/main" val="1787536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r>
              <a:rPr lang="it-IT" sz="1200" dirty="0" smtClean="0">
                <a:effectLst/>
              </a:rPr>
              <a:t>" ... in ordine alla perdurante esigenza che lo stesso non si presti a fenomeni di “destrutturazione” di altre tipologie contrattuali e a possibili fenomeni di “dumping” sociale nell’ambito degli appalti, a sfavore delle imprese che ricorrono a contratti di lavoro più “stabili”.</a:t>
            </a:r>
          </a:p>
          <a:p>
            <a:r>
              <a:rPr lang="it-IT" sz="1200" dirty="0" smtClean="0">
                <a:effectLst/>
              </a:rPr>
              <a:t>In relazione a tale aspetto, pertanto, è possibile confermare l’orientamento secondo il quale il lavoro accessorio è utilizzabile in relazione a prestazioni rivolte direttamente a favore dell’utilizzatore della prestazione stessa, senza il tramite di intermediari (con la sola eccezione degli steward delle società calcistiche, come esplicitamente previsto con D.M. 8 agosto 2007 modificato dal D.M. 24 febbraio 2010). Il ricorso ai buoni lavoro è dunque limitato al rapporto diretto tra prestatore e utilizzatore finale, mentre è escluso che una impresa possa reclutare e retribuire lavoratori per svolgere prestazioni a favore di terzi come nel caso dell’appalto e della somministrazione (già in tal senso INPS circ. n. 88/2009 e n. 17/2010)".</a:t>
            </a:r>
          </a:p>
          <a:p>
            <a:endParaRPr lang="it-IT" dirty="0"/>
          </a:p>
        </p:txBody>
      </p:sp>
      <p:sp>
        <p:nvSpPr>
          <p:cNvPr id="4" name="Segnaposto numero diapositiva 3"/>
          <p:cNvSpPr>
            <a:spLocks noGrp="1"/>
          </p:cNvSpPr>
          <p:nvPr>
            <p:ph type="sldNum" sz="quarter" idx="10"/>
          </p:nvPr>
        </p:nvSpPr>
        <p:spPr/>
        <p:txBody>
          <a:bodyPr/>
          <a:lstStyle/>
          <a:p>
            <a:fld id="{389F9472-35E5-449A-BC76-AD03C374F034}" type="slidenum">
              <a:rPr lang="it-IT" altLang="it-IT" smtClean="0"/>
              <a:pPr/>
              <a:t>25</a:t>
            </a:fld>
            <a:endParaRPr lang="it-IT" altLang="it-IT"/>
          </a:p>
        </p:txBody>
      </p:sp>
    </p:spTree>
    <p:extLst>
      <p:ext uri="{BB962C8B-B14F-4D97-AF65-F5344CB8AC3E}">
        <p14:creationId xmlns:p14="http://schemas.microsoft.com/office/powerpoint/2010/main" val="347854091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0.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1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2.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3.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4.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5.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6.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7.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8.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_rels/slideLayout9.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audio" Target="../media/audio1.wav"/></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titolo">
    <p:spTree>
      <p:nvGrpSpPr>
        <p:cNvPr id="1" name=""/>
        <p:cNvGrpSpPr/>
        <p:nvPr/>
      </p:nvGrpSpPr>
      <p:grpSpPr>
        <a:xfrm>
          <a:off x="0" y="0"/>
          <a:ext cx="0" cy="0"/>
          <a:chOff x="0" y="0"/>
          <a:chExt cx="0" cy="0"/>
        </a:xfrm>
      </p:grpSpPr>
      <p:grpSp>
        <p:nvGrpSpPr>
          <p:cNvPr id="189442" name="Group 2"/>
          <p:cNvGrpSpPr>
            <a:grpSpLocks/>
          </p:cNvGrpSpPr>
          <p:nvPr/>
        </p:nvGrpSpPr>
        <p:grpSpPr bwMode="auto">
          <a:xfrm>
            <a:off x="0" y="0"/>
            <a:ext cx="8458200" cy="5943600"/>
            <a:chOff x="0" y="0"/>
            <a:chExt cx="5328" cy="3744"/>
          </a:xfrm>
        </p:grpSpPr>
        <p:sp>
          <p:nvSpPr>
            <p:cNvPr id="189443" name="Freeform 3"/>
            <p:cNvSpPr>
              <a:spLocks/>
            </p:cNvSpPr>
            <p:nvPr/>
          </p:nvSpPr>
          <p:spPr bwMode="hidden">
            <a:xfrm>
              <a:off x="0" y="1440"/>
              <a:ext cx="5155" cy="2304"/>
            </a:xfrm>
            <a:custGeom>
              <a:avLst/>
              <a:gdLst>
                <a:gd name="T0" fmla="*/ 5154 w 5155"/>
                <a:gd name="T1" fmla="*/ 1769 h 2304"/>
                <a:gd name="T2" fmla="*/ 0 w 5155"/>
                <a:gd name="T3" fmla="*/ 2304 h 2304"/>
                <a:gd name="T4" fmla="*/ 0 w 5155"/>
                <a:gd name="T5" fmla="*/ 1252 h 2304"/>
                <a:gd name="T6" fmla="*/ 5155 w 5155"/>
                <a:gd name="T7" fmla="*/ 0 h 2304"/>
                <a:gd name="T8" fmla="*/ 5155 w 5155"/>
                <a:gd name="T9" fmla="*/ 1416 h 2304"/>
                <a:gd name="T10" fmla="*/ 5154 w 5155"/>
                <a:gd name="T11" fmla="*/ 1769 h 2304"/>
              </a:gdLst>
              <a:ahLst/>
              <a:cxnLst>
                <a:cxn ang="0">
                  <a:pos x="T0" y="T1"/>
                </a:cxn>
                <a:cxn ang="0">
                  <a:pos x="T2" y="T3"/>
                </a:cxn>
                <a:cxn ang="0">
                  <a:pos x="T4" y="T5"/>
                </a:cxn>
                <a:cxn ang="0">
                  <a:pos x="T6" y="T7"/>
                </a:cxn>
                <a:cxn ang="0">
                  <a:pos x="T8" y="T9"/>
                </a:cxn>
                <a:cxn ang="0">
                  <a:pos x="T10" y="T11"/>
                </a:cxn>
              </a:cxnLst>
              <a:rect l="0" t="0" r="r" b="b"/>
              <a:pathLst>
                <a:path w="5155" h="2304">
                  <a:moveTo>
                    <a:pt x="5154" y="1769"/>
                  </a:moveTo>
                  <a:lnTo>
                    <a:pt x="0" y="2304"/>
                  </a:lnTo>
                  <a:lnTo>
                    <a:pt x="0" y="1252"/>
                  </a:lnTo>
                  <a:lnTo>
                    <a:pt x="5155" y="0"/>
                  </a:lnTo>
                  <a:lnTo>
                    <a:pt x="5155" y="1416"/>
                  </a:lnTo>
                  <a:lnTo>
                    <a:pt x="5154" y="1769"/>
                  </a:lnTo>
                  <a:close/>
                </a:path>
              </a:pathLst>
            </a:custGeom>
            <a:gradFill rotWithShape="1">
              <a:gsLst>
                <a:gs pos="0">
                  <a:schemeClr val="bg1">
                    <a:gamma/>
                    <a:shade val="84706"/>
                    <a:invGamma/>
                  </a:schemeClr>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sp>
          <p:nvSpPr>
            <p:cNvPr id="189444" name="Freeform 4"/>
            <p:cNvSpPr>
              <a:spLocks/>
            </p:cNvSpPr>
            <p:nvPr/>
          </p:nvSpPr>
          <p:spPr bwMode="hidden">
            <a:xfrm>
              <a:off x="0" y="0"/>
              <a:ext cx="5328" cy="3689"/>
            </a:xfrm>
            <a:custGeom>
              <a:avLst/>
              <a:gdLst>
                <a:gd name="T0" fmla="*/ 5311 w 5328"/>
                <a:gd name="T1" fmla="*/ 3209 h 3689"/>
                <a:gd name="T2" fmla="*/ 0 w 5328"/>
                <a:gd name="T3" fmla="*/ 3689 h 3689"/>
                <a:gd name="T4" fmla="*/ 0 w 5328"/>
                <a:gd name="T5" fmla="*/ 9 h 3689"/>
                <a:gd name="T6" fmla="*/ 5328 w 5328"/>
                <a:gd name="T7" fmla="*/ 0 h 3689"/>
                <a:gd name="T8" fmla="*/ 5311 w 5328"/>
                <a:gd name="T9" fmla="*/ 3209 h 3689"/>
              </a:gdLst>
              <a:ahLst/>
              <a:cxnLst>
                <a:cxn ang="0">
                  <a:pos x="T0" y="T1"/>
                </a:cxn>
                <a:cxn ang="0">
                  <a:pos x="T2" y="T3"/>
                </a:cxn>
                <a:cxn ang="0">
                  <a:pos x="T4" y="T5"/>
                </a:cxn>
                <a:cxn ang="0">
                  <a:pos x="T6" y="T7"/>
                </a:cxn>
                <a:cxn ang="0">
                  <a:pos x="T8" y="T9"/>
                </a:cxn>
              </a:cxnLst>
              <a:rect l="0" t="0" r="r" b="b"/>
              <a:pathLst>
                <a:path w="5328" h="3689">
                  <a:moveTo>
                    <a:pt x="5311" y="3209"/>
                  </a:moveTo>
                  <a:lnTo>
                    <a:pt x="0" y="3689"/>
                  </a:lnTo>
                  <a:lnTo>
                    <a:pt x="0" y="9"/>
                  </a:lnTo>
                  <a:lnTo>
                    <a:pt x="5328" y="0"/>
                  </a:lnTo>
                  <a:lnTo>
                    <a:pt x="5311" y="3209"/>
                  </a:lnTo>
                  <a:close/>
                </a:path>
              </a:pathLst>
            </a:custGeom>
            <a:gradFill rotWithShape="1">
              <a:gsLst>
                <a:gs pos="0">
                  <a:schemeClr val="bg2"/>
                </a:gs>
                <a:gs pos="100000">
                  <a:schemeClr val="bg1"/>
                </a:gs>
              </a:gsLst>
              <a:lin ang="0" scaled="1"/>
            </a:gra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it-IT"/>
            </a:p>
          </p:txBody>
        </p:sp>
      </p:grpSp>
      <p:sp>
        <p:nvSpPr>
          <p:cNvPr id="189445" name="Rectangle 5"/>
          <p:cNvSpPr>
            <a:spLocks noGrp="1" noChangeArrowheads="1"/>
          </p:cNvSpPr>
          <p:nvPr>
            <p:ph type="subTitle" sz="quarter" idx="1"/>
          </p:nvPr>
        </p:nvSpPr>
        <p:spPr>
          <a:xfrm>
            <a:off x="1371600" y="3886200"/>
            <a:ext cx="6400800" cy="1752600"/>
          </a:xfrm>
        </p:spPr>
        <p:txBody>
          <a:bodyPr/>
          <a:lstStyle>
            <a:lvl1pPr marL="0" indent="0" algn="ctr">
              <a:buFont typeface="Wingdings" panose="05000000000000000000" pitchFamily="2" charset="2"/>
              <a:buNone/>
              <a:defRPr/>
            </a:lvl1pPr>
          </a:lstStyle>
          <a:p>
            <a:pPr lvl="0"/>
            <a:r>
              <a:rPr lang="it-IT" altLang="it-IT" noProof="0" smtClean="0"/>
              <a:t>Fare clic per modificare lo stile del sottotitolo dello schema</a:t>
            </a:r>
          </a:p>
        </p:txBody>
      </p:sp>
      <p:sp>
        <p:nvSpPr>
          <p:cNvPr id="189446" name="Rectangle 6"/>
          <p:cNvSpPr>
            <a:spLocks noGrp="1" noChangeArrowheads="1"/>
          </p:cNvSpPr>
          <p:nvPr>
            <p:ph type="dt" sz="quarter" idx="2"/>
          </p:nvPr>
        </p:nvSpPr>
        <p:spPr/>
        <p:txBody>
          <a:bodyPr/>
          <a:lstStyle>
            <a:lvl1pPr>
              <a:defRPr/>
            </a:lvl1pPr>
          </a:lstStyle>
          <a:p>
            <a:endParaRPr lang="it-IT" altLang="it-IT"/>
          </a:p>
        </p:txBody>
      </p:sp>
      <p:sp>
        <p:nvSpPr>
          <p:cNvPr id="189447" name="Rectangle 7"/>
          <p:cNvSpPr>
            <a:spLocks noGrp="1" noChangeArrowheads="1"/>
          </p:cNvSpPr>
          <p:nvPr>
            <p:ph type="ftr" sz="quarter" idx="3"/>
          </p:nvPr>
        </p:nvSpPr>
        <p:spPr/>
        <p:txBody>
          <a:bodyPr/>
          <a:lstStyle>
            <a:lvl1pPr>
              <a:defRPr/>
            </a:lvl1pPr>
          </a:lstStyle>
          <a:p>
            <a:endParaRPr lang="it-IT" altLang="it-IT"/>
          </a:p>
        </p:txBody>
      </p:sp>
      <p:sp>
        <p:nvSpPr>
          <p:cNvPr id="189448" name="Rectangle 8"/>
          <p:cNvSpPr>
            <a:spLocks noGrp="1" noChangeArrowheads="1"/>
          </p:cNvSpPr>
          <p:nvPr>
            <p:ph type="sldNum" sz="quarter" idx="4"/>
          </p:nvPr>
        </p:nvSpPr>
        <p:spPr/>
        <p:txBody>
          <a:bodyPr/>
          <a:lstStyle>
            <a:lvl1pPr>
              <a:defRPr/>
            </a:lvl1pPr>
          </a:lstStyle>
          <a:p>
            <a:fld id="{80CA2546-B715-47FD-8560-FC343FEA4D79}" type="slidenum">
              <a:rPr lang="it-IT" altLang="it-IT"/>
              <a:pPr/>
              <a:t>‹N›</a:t>
            </a:fld>
            <a:endParaRPr lang="it-IT" altLang="it-IT"/>
          </a:p>
        </p:txBody>
      </p:sp>
      <p:sp>
        <p:nvSpPr>
          <p:cNvPr id="189449" name="Rectangle 9"/>
          <p:cNvSpPr>
            <a:spLocks noGrp="1" noChangeArrowheads="1"/>
          </p:cNvSpPr>
          <p:nvPr>
            <p:ph type="ctrTitle" sz="quarter"/>
          </p:nvPr>
        </p:nvSpPr>
        <p:spPr>
          <a:xfrm>
            <a:off x="685800" y="1768475"/>
            <a:ext cx="7772400" cy="1736725"/>
          </a:xfrm>
        </p:spPr>
        <p:txBody>
          <a:bodyPr anchor="b" anchorCtr="1"/>
          <a:lstStyle>
            <a:lvl1pPr>
              <a:defRPr sz="5400"/>
            </a:lvl1pPr>
          </a:lstStyle>
          <a:p>
            <a:pPr lvl="0"/>
            <a:r>
              <a:rPr lang="it-IT" altLang="it-IT" noProof="0" smtClean="0"/>
              <a:t>Fare clic per modificare lo stile del titolo</a:t>
            </a:r>
          </a:p>
        </p:txBody>
      </p:sp>
    </p:spTree>
  </p:cSld>
  <p:clrMapOvr>
    <a:masterClrMapping/>
  </p:clrMapOvr>
  <p:transition spd="med">
    <p:split orient="vert"/>
    <p:sndAc>
      <p:stSnd>
        <p:snd r:embed="rId1" name="arrow.wav"/>
      </p:stSnd>
    </p:sndAc>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p>
        </p:txBody>
      </p:sp>
      <p:sp>
        <p:nvSpPr>
          <p:cNvPr id="5" name="Segnaposto piè di pagina 4"/>
          <p:cNvSpPr>
            <a:spLocks noGrp="1"/>
          </p:cNvSpPr>
          <p:nvPr>
            <p:ph type="ftr" sz="quarter" idx="11"/>
          </p:nvPr>
        </p:nvSpPr>
        <p:spPr/>
        <p:txBody>
          <a:bodyPr/>
          <a:lstStyle>
            <a:lvl1pPr>
              <a:defRPr/>
            </a:lvl1pPr>
          </a:lstStyle>
          <a:p>
            <a:endParaRPr lang="it-IT" altLang="it-IT"/>
          </a:p>
        </p:txBody>
      </p:sp>
      <p:sp>
        <p:nvSpPr>
          <p:cNvPr id="6" name="Segnaposto numero diapositiva 5"/>
          <p:cNvSpPr>
            <a:spLocks noGrp="1"/>
          </p:cNvSpPr>
          <p:nvPr>
            <p:ph type="sldNum" sz="quarter" idx="12"/>
          </p:nvPr>
        </p:nvSpPr>
        <p:spPr/>
        <p:txBody>
          <a:bodyPr/>
          <a:lstStyle>
            <a:lvl1pPr>
              <a:defRPr/>
            </a:lvl1pPr>
          </a:lstStyle>
          <a:p>
            <a:fld id="{34708B7E-98A0-4774-8D38-E6670C6CB6EB}" type="slidenum">
              <a:rPr lang="it-IT" altLang="it-IT"/>
              <a:pPr/>
              <a:t>‹N›</a:t>
            </a:fld>
            <a:endParaRPr lang="it-IT" altLang="it-IT"/>
          </a:p>
        </p:txBody>
      </p:sp>
    </p:spTree>
    <p:extLst>
      <p:ext uri="{BB962C8B-B14F-4D97-AF65-F5344CB8AC3E}">
        <p14:creationId xmlns:p14="http://schemas.microsoft.com/office/powerpoint/2010/main" val="3492333076"/>
      </p:ext>
    </p:extLst>
  </p:cSld>
  <p:clrMapOvr>
    <a:masterClrMapping/>
  </p:clrMapOvr>
  <p:transition spd="med">
    <p:split orient="vert"/>
    <p:sndAc>
      <p:stSnd>
        <p:snd r:embed="rId1" name="arrow.wav"/>
      </p:stSnd>
    </p:sndAc>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21362"/>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21362"/>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p>
        </p:txBody>
      </p:sp>
      <p:sp>
        <p:nvSpPr>
          <p:cNvPr id="5" name="Segnaposto piè di pagina 4"/>
          <p:cNvSpPr>
            <a:spLocks noGrp="1"/>
          </p:cNvSpPr>
          <p:nvPr>
            <p:ph type="ftr" sz="quarter" idx="11"/>
          </p:nvPr>
        </p:nvSpPr>
        <p:spPr/>
        <p:txBody>
          <a:bodyPr/>
          <a:lstStyle>
            <a:lvl1pPr>
              <a:defRPr/>
            </a:lvl1pPr>
          </a:lstStyle>
          <a:p>
            <a:endParaRPr lang="it-IT" altLang="it-IT"/>
          </a:p>
        </p:txBody>
      </p:sp>
      <p:sp>
        <p:nvSpPr>
          <p:cNvPr id="6" name="Segnaposto numero diapositiva 5"/>
          <p:cNvSpPr>
            <a:spLocks noGrp="1"/>
          </p:cNvSpPr>
          <p:nvPr>
            <p:ph type="sldNum" sz="quarter" idx="12"/>
          </p:nvPr>
        </p:nvSpPr>
        <p:spPr/>
        <p:txBody>
          <a:bodyPr/>
          <a:lstStyle>
            <a:lvl1pPr>
              <a:defRPr/>
            </a:lvl1pPr>
          </a:lstStyle>
          <a:p>
            <a:fld id="{72861186-A542-438C-A173-4DFC78E21958}" type="slidenum">
              <a:rPr lang="it-IT" altLang="it-IT"/>
              <a:pPr/>
              <a:t>‹N›</a:t>
            </a:fld>
            <a:endParaRPr lang="it-IT" altLang="it-IT"/>
          </a:p>
        </p:txBody>
      </p:sp>
    </p:spTree>
    <p:extLst>
      <p:ext uri="{BB962C8B-B14F-4D97-AF65-F5344CB8AC3E}">
        <p14:creationId xmlns:p14="http://schemas.microsoft.com/office/powerpoint/2010/main" val="80790128"/>
      </p:ext>
    </p:extLst>
  </p:cSld>
  <p:clrMapOvr>
    <a:masterClrMapping/>
  </p:clrMapOvr>
  <p:transition spd="med">
    <p:split orient="vert"/>
    <p:sndAc>
      <p:stSnd>
        <p:snd r:embed="rId1" name="arrow.wav"/>
      </p:stSnd>
    </p:sndAc>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lvl1pPr>
              <a:defRPr/>
            </a:lvl1pPr>
          </a:lstStyle>
          <a:p>
            <a:endParaRPr lang="it-IT" altLang="it-IT"/>
          </a:p>
        </p:txBody>
      </p:sp>
      <p:sp>
        <p:nvSpPr>
          <p:cNvPr id="5" name="Segnaposto piè di pagina 4"/>
          <p:cNvSpPr>
            <a:spLocks noGrp="1"/>
          </p:cNvSpPr>
          <p:nvPr>
            <p:ph type="ftr" sz="quarter" idx="11"/>
          </p:nvPr>
        </p:nvSpPr>
        <p:spPr/>
        <p:txBody>
          <a:bodyPr/>
          <a:lstStyle>
            <a:lvl1pPr>
              <a:defRPr/>
            </a:lvl1pPr>
          </a:lstStyle>
          <a:p>
            <a:endParaRPr lang="it-IT" altLang="it-IT"/>
          </a:p>
        </p:txBody>
      </p:sp>
      <p:sp>
        <p:nvSpPr>
          <p:cNvPr id="6" name="Segnaposto numero diapositiva 5"/>
          <p:cNvSpPr>
            <a:spLocks noGrp="1"/>
          </p:cNvSpPr>
          <p:nvPr>
            <p:ph type="sldNum" sz="quarter" idx="12"/>
          </p:nvPr>
        </p:nvSpPr>
        <p:spPr/>
        <p:txBody>
          <a:bodyPr/>
          <a:lstStyle>
            <a:lvl1pPr>
              <a:defRPr/>
            </a:lvl1pPr>
          </a:lstStyle>
          <a:p>
            <a:fld id="{6F89437A-4361-407B-9595-B1842831BB90}" type="slidenum">
              <a:rPr lang="it-IT" altLang="it-IT"/>
              <a:pPr/>
              <a:t>‹N›</a:t>
            </a:fld>
            <a:endParaRPr lang="it-IT" altLang="it-IT"/>
          </a:p>
        </p:txBody>
      </p:sp>
    </p:spTree>
    <p:extLst>
      <p:ext uri="{BB962C8B-B14F-4D97-AF65-F5344CB8AC3E}">
        <p14:creationId xmlns:p14="http://schemas.microsoft.com/office/powerpoint/2010/main" val="2714692126"/>
      </p:ext>
    </p:extLst>
  </p:cSld>
  <p:clrMapOvr>
    <a:masterClrMapping/>
  </p:clrMapOvr>
  <p:transition spd="med">
    <p:split orient="vert"/>
    <p:sndAc>
      <p:stSnd>
        <p:snd r:embed="rId1" name="arrow.wav"/>
      </p:stSnd>
    </p:sndAc>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623888" y="1709738"/>
            <a:ext cx="7886700" cy="2852737"/>
          </a:xfrm>
        </p:spPr>
        <p:txBody>
          <a:bodyPr anchor="b"/>
          <a:lstStyle>
            <a:lvl1pPr>
              <a:defRPr sz="6000"/>
            </a:lvl1pPr>
          </a:lstStyle>
          <a:p>
            <a:r>
              <a:rPr lang="it-IT" smtClean="0"/>
              <a:t>Fare clic per modificare lo stile del titolo</a:t>
            </a:r>
            <a:endParaRPr lang="it-IT"/>
          </a:p>
        </p:txBody>
      </p:sp>
      <p:sp>
        <p:nvSpPr>
          <p:cNvPr id="3" name="Segnaposto testo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lvl1pPr>
              <a:defRPr/>
            </a:lvl1pPr>
          </a:lstStyle>
          <a:p>
            <a:endParaRPr lang="it-IT" altLang="it-IT"/>
          </a:p>
        </p:txBody>
      </p:sp>
      <p:sp>
        <p:nvSpPr>
          <p:cNvPr id="5" name="Segnaposto piè di pagina 4"/>
          <p:cNvSpPr>
            <a:spLocks noGrp="1"/>
          </p:cNvSpPr>
          <p:nvPr>
            <p:ph type="ftr" sz="quarter" idx="11"/>
          </p:nvPr>
        </p:nvSpPr>
        <p:spPr/>
        <p:txBody>
          <a:bodyPr/>
          <a:lstStyle>
            <a:lvl1pPr>
              <a:defRPr/>
            </a:lvl1pPr>
          </a:lstStyle>
          <a:p>
            <a:endParaRPr lang="it-IT" altLang="it-IT"/>
          </a:p>
        </p:txBody>
      </p:sp>
      <p:sp>
        <p:nvSpPr>
          <p:cNvPr id="6" name="Segnaposto numero diapositiva 5"/>
          <p:cNvSpPr>
            <a:spLocks noGrp="1"/>
          </p:cNvSpPr>
          <p:nvPr>
            <p:ph type="sldNum" sz="quarter" idx="12"/>
          </p:nvPr>
        </p:nvSpPr>
        <p:spPr/>
        <p:txBody>
          <a:bodyPr/>
          <a:lstStyle>
            <a:lvl1pPr>
              <a:defRPr/>
            </a:lvl1pPr>
          </a:lstStyle>
          <a:p>
            <a:fld id="{832E42E0-BEC5-49EA-A2FB-A534E3294719}" type="slidenum">
              <a:rPr lang="it-IT" altLang="it-IT"/>
              <a:pPr/>
              <a:t>‹N›</a:t>
            </a:fld>
            <a:endParaRPr lang="it-IT" altLang="it-IT"/>
          </a:p>
        </p:txBody>
      </p:sp>
    </p:spTree>
    <p:extLst>
      <p:ext uri="{BB962C8B-B14F-4D97-AF65-F5344CB8AC3E}">
        <p14:creationId xmlns:p14="http://schemas.microsoft.com/office/powerpoint/2010/main" val="4096304114"/>
      </p:ext>
    </p:extLst>
  </p:cSld>
  <p:clrMapOvr>
    <a:masterClrMapping/>
  </p:clrMapOvr>
  <p:transition spd="med">
    <p:split orient="vert"/>
    <p:sndAc>
      <p:stSnd>
        <p:snd r:embed="rId1" name="arrow.wav"/>
      </p:stSnd>
    </p:sndAc>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495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495800"/>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lvl1pPr>
              <a:defRPr/>
            </a:lvl1pPr>
          </a:lstStyle>
          <a:p>
            <a:endParaRPr lang="it-IT" altLang="it-IT"/>
          </a:p>
        </p:txBody>
      </p:sp>
      <p:sp>
        <p:nvSpPr>
          <p:cNvPr id="6" name="Segnaposto piè di pagina 5"/>
          <p:cNvSpPr>
            <a:spLocks noGrp="1"/>
          </p:cNvSpPr>
          <p:nvPr>
            <p:ph type="ftr" sz="quarter" idx="11"/>
          </p:nvPr>
        </p:nvSpPr>
        <p:spPr/>
        <p:txBody>
          <a:bodyPr/>
          <a:lstStyle>
            <a:lvl1pPr>
              <a:defRPr/>
            </a:lvl1pPr>
          </a:lstStyle>
          <a:p>
            <a:endParaRPr lang="it-IT" altLang="it-IT"/>
          </a:p>
        </p:txBody>
      </p:sp>
      <p:sp>
        <p:nvSpPr>
          <p:cNvPr id="7" name="Segnaposto numero diapositiva 6"/>
          <p:cNvSpPr>
            <a:spLocks noGrp="1"/>
          </p:cNvSpPr>
          <p:nvPr>
            <p:ph type="sldNum" sz="quarter" idx="12"/>
          </p:nvPr>
        </p:nvSpPr>
        <p:spPr/>
        <p:txBody>
          <a:bodyPr/>
          <a:lstStyle>
            <a:lvl1pPr>
              <a:defRPr/>
            </a:lvl1pPr>
          </a:lstStyle>
          <a:p>
            <a:fld id="{AD5E11FC-1DAD-41A3-BDD7-764B9C7072EC}" type="slidenum">
              <a:rPr lang="it-IT" altLang="it-IT"/>
              <a:pPr/>
              <a:t>‹N›</a:t>
            </a:fld>
            <a:endParaRPr lang="it-IT" altLang="it-IT"/>
          </a:p>
        </p:txBody>
      </p:sp>
    </p:spTree>
    <p:extLst>
      <p:ext uri="{BB962C8B-B14F-4D97-AF65-F5344CB8AC3E}">
        <p14:creationId xmlns:p14="http://schemas.microsoft.com/office/powerpoint/2010/main" val="870188719"/>
      </p:ext>
    </p:extLst>
  </p:cSld>
  <p:clrMapOvr>
    <a:masterClrMapping/>
  </p:clrMapOvr>
  <p:transition spd="med">
    <p:split orient="vert"/>
    <p:sndAc>
      <p:stSnd>
        <p:snd r:embed="rId1" name="arrow.wav"/>
      </p:stSnd>
    </p:sndAc>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630238" y="365125"/>
            <a:ext cx="7886700" cy="1325563"/>
          </a:xfrm>
        </p:spPr>
        <p:txBody>
          <a:bodyPr/>
          <a:lstStyle/>
          <a:p>
            <a:r>
              <a:rPr lang="it-IT" smtClean="0"/>
              <a:t>Fare clic per modificare lo stile del titolo</a:t>
            </a:r>
            <a:endParaRPr lang="it-IT"/>
          </a:p>
        </p:txBody>
      </p:sp>
      <p:sp>
        <p:nvSpPr>
          <p:cNvPr id="3" name="Segnaposto testo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630238" y="2505075"/>
            <a:ext cx="3868737"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29150" y="2505075"/>
            <a:ext cx="3887788" cy="3684588"/>
          </a:xfrm>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lvl1pPr>
              <a:defRPr/>
            </a:lvl1pPr>
          </a:lstStyle>
          <a:p>
            <a:endParaRPr lang="it-IT" altLang="it-IT"/>
          </a:p>
        </p:txBody>
      </p:sp>
      <p:sp>
        <p:nvSpPr>
          <p:cNvPr id="8" name="Segnaposto piè di pagina 7"/>
          <p:cNvSpPr>
            <a:spLocks noGrp="1"/>
          </p:cNvSpPr>
          <p:nvPr>
            <p:ph type="ftr" sz="quarter" idx="11"/>
          </p:nvPr>
        </p:nvSpPr>
        <p:spPr/>
        <p:txBody>
          <a:bodyPr/>
          <a:lstStyle>
            <a:lvl1pPr>
              <a:defRPr/>
            </a:lvl1pPr>
          </a:lstStyle>
          <a:p>
            <a:endParaRPr lang="it-IT" altLang="it-IT"/>
          </a:p>
        </p:txBody>
      </p:sp>
      <p:sp>
        <p:nvSpPr>
          <p:cNvPr id="9" name="Segnaposto numero diapositiva 8"/>
          <p:cNvSpPr>
            <a:spLocks noGrp="1"/>
          </p:cNvSpPr>
          <p:nvPr>
            <p:ph type="sldNum" sz="quarter" idx="12"/>
          </p:nvPr>
        </p:nvSpPr>
        <p:spPr/>
        <p:txBody>
          <a:bodyPr/>
          <a:lstStyle>
            <a:lvl1pPr>
              <a:defRPr/>
            </a:lvl1pPr>
          </a:lstStyle>
          <a:p>
            <a:fld id="{415EF191-4311-45A2-892B-1485443E952A}" type="slidenum">
              <a:rPr lang="it-IT" altLang="it-IT"/>
              <a:pPr/>
              <a:t>‹N›</a:t>
            </a:fld>
            <a:endParaRPr lang="it-IT" altLang="it-IT"/>
          </a:p>
        </p:txBody>
      </p:sp>
    </p:spTree>
    <p:extLst>
      <p:ext uri="{BB962C8B-B14F-4D97-AF65-F5344CB8AC3E}">
        <p14:creationId xmlns:p14="http://schemas.microsoft.com/office/powerpoint/2010/main" val="3264251614"/>
      </p:ext>
    </p:extLst>
  </p:cSld>
  <p:clrMapOvr>
    <a:masterClrMapping/>
  </p:clrMapOvr>
  <p:transition spd="med">
    <p:split orient="vert"/>
    <p:sndAc>
      <p:stSnd>
        <p:snd r:embed="rId1" name="arrow.wav"/>
      </p:stSnd>
    </p:sndAc>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lvl1pPr>
              <a:defRPr/>
            </a:lvl1pPr>
          </a:lstStyle>
          <a:p>
            <a:endParaRPr lang="it-IT" altLang="it-IT"/>
          </a:p>
        </p:txBody>
      </p:sp>
      <p:sp>
        <p:nvSpPr>
          <p:cNvPr id="4" name="Segnaposto piè di pagina 3"/>
          <p:cNvSpPr>
            <a:spLocks noGrp="1"/>
          </p:cNvSpPr>
          <p:nvPr>
            <p:ph type="ftr" sz="quarter" idx="11"/>
          </p:nvPr>
        </p:nvSpPr>
        <p:spPr/>
        <p:txBody>
          <a:bodyPr/>
          <a:lstStyle>
            <a:lvl1pPr>
              <a:defRPr/>
            </a:lvl1pPr>
          </a:lstStyle>
          <a:p>
            <a:endParaRPr lang="it-IT" altLang="it-IT"/>
          </a:p>
        </p:txBody>
      </p:sp>
      <p:sp>
        <p:nvSpPr>
          <p:cNvPr id="5" name="Segnaposto numero diapositiva 4"/>
          <p:cNvSpPr>
            <a:spLocks noGrp="1"/>
          </p:cNvSpPr>
          <p:nvPr>
            <p:ph type="sldNum" sz="quarter" idx="12"/>
          </p:nvPr>
        </p:nvSpPr>
        <p:spPr/>
        <p:txBody>
          <a:bodyPr/>
          <a:lstStyle>
            <a:lvl1pPr>
              <a:defRPr/>
            </a:lvl1pPr>
          </a:lstStyle>
          <a:p>
            <a:fld id="{77F0A9FD-14EA-4E10-9296-33C1935265D9}" type="slidenum">
              <a:rPr lang="it-IT" altLang="it-IT"/>
              <a:pPr/>
              <a:t>‹N›</a:t>
            </a:fld>
            <a:endParaRPr lang="it-IT" altLang="it-IT"/>
          </a:p>
        </p:txBody>
      </p:sp>
    </p:spTree>
    <p:extLst>
      <p:ext uri="{BB962C8B-B14F-4D97-AF65-F5344CB8AC3E}">
        <p14:creationId xmlns:p14="http://schemas.microsoft.com/office/powerpoint/2010/main" val="1134330331"/>
      </p:ext>
    </p:extLst>
  </p:cSld>
  <p:clrMapOvr>
    <a:masterClrMapping/>
  </p:clrMapOvr>
  <p:transition spd="med">
    <p:split orient="vert"/>
    <p:sndAc>
      <p:stSnd>
        <p:snd r:embed="rId1" name="arrow.wav"/>
      </p:stSnd>
    </p:sndAc>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lvl1pPr>
              <a:defRPr/>
            </a:lvl1pPr>
          </a:lstStyle>
          <a:p>
            <a:endParaRPr lang="it-IT" altLang="it-IT"/>
          </a:p>
        </p:txBody>
      </p:sp>
      <p:sp>
        <p:nvSpPr>
          <p:cNvPr id="3" name="Segnaposto piè di pagina 2"/>
          <p:cNvSpPr>
            <a:spLocks noGrp="1"/>
          </p:cNvSpPr>
          <p:nvPr>
            <p:ph type="ftr" sz="quarter" idx="11"/>
          </p:nvPr>
        </p:nvSpPr>
        <p:spPr/>
        <p:txBody>
          <a:bodyPr/>
          <a:lstStyle>
            <a:lvl1pPr>
              <a:defRPr/>
            </a:lvl1pPr>
          </a:lstStyle>
          <a:p>
            <a:endParaRPr lang="it-IT" altLang="it-IT"/>
          </a:p>
        </p:txBody>
      </p:sp>
      <p:sp>
        <p:nvSpPr>
          <p:cNvPr id="4" name="Segnaposto numero diapositiva 3"/>
          <p:cNvSpPr>
            <a:spLocks noGrp="1"/>
          </p:cNvSpPr>
          <p:nvPr>
            <p:ph type="sldNum" sz="quarter" idx="12"/>
          </p:nvPr>
        </p:nvSpPr>
        <p:spPr/>
        <p:txBody>
          <a:bodyPr/>
          <a:lstStyle>
            <a:lvl1pPr>
              <a:defRPr/>
            </a:lvl1pPr>
          </a:lstStyle>
          <a:p>
            <a:fld id="{7F103FE0-A90A-4D20-8FCD-B8065378B6BF}" type="slidenum">
              <a:rPr lang="it-IT" altLang="it-IT"/>
              <a:pPr/>
              <a:t>‹N›</a:t>
            </a:fld>
            <a:endParaRPr lang="it-IT" altLang="it-IT"/>
          </a:p>
        </p:txBody>
      </p:sp>
    </p:spTree>
    <p:extLst>
      <p:ext uri="{BB962C8B-B14F-4D97-AF65-F5344CB8AC3E}">
        <p14:creationId xmlns:p14="http://schemas.microsoft.com/office/powerpoint/2010/main" val="2288389505"/>
      </p:ext>
    </p:extLst>
  </p:cSld>
  <p:clrMapOvr>
    <a:masterClrMapping/>
  </p:clrMapOvr>
  <p:transition spd="med">
    <p:split orient="vert"/>
    <p:sndAc>
      <p:stSnd>
        <p:snd r:embed="rId1" name="arrow.wav"/>
      </p:stSnd>
    </p:sndAc>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contenuto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p>
        </p:txBody>
      </p:sp>
      <p:sp>
        <p:nvSpPr>
          <p:cNvPr id="6" name="Segnaposto piè di pagina 5"/>
          <p:cNvSpPr>
            <a:spLocks noGrp="1"/>
          </p:cNvSpPr>
          <p:nvPr>
            <p:ph type="ftr" sz="quarter" idx="11"/>
          </p:nvPr>
        </p:nvSpPr>
        <p:spPr/>
        <p:txBody>
          <a:bodyPr/>
          <a:lstStyle>
            <a:lvl1pPr>
              <a:defRPr/>
            </a:lvl1pPr>
          </a:lstStyle>
          <a:p>
            <a:endParaRPr lang="it-IT" altLang="it-IT"/>
          </a:p>
        </p:txBody>
      </p:sp>
      <p:sp>
        <p:nvSpPr>
          <p:cNvPr id="7" name="Segnaposto numero diapositiva 6"/>
          <p:cNvSpPr>
            <a:spLocks noGrp="1"/>
          </p:cNvSpPr>
          <p:nvPr>
            <p:ph type="sldNum" sz="quarter" idx="12"/>
          </p:nvPr>
        </p:nvSpPr>
        <p:spPr/>
        <p:txBody>
          <a:bodyPr/>
          <a:lstStyle>
            <a:lvl1pPr>
              <a:defRPr/>
            </a:lvl1pPr>
          </a:lstStyle>
          <a:p>
            <a:fld id="{AEFB6279-74D5-4708-9EDE-C239AEADE21A}" type="slidenum">
              <a:rPr lang="it-IT" altLang="it-IT"/>
              <a:pPr/>
              <a:t>‹N›</a:t>
            </a:fld>
            <a:endParaRPr lang="it-IT" altLang="it-IT"/>
          </a:p>
        </p:txBody>
      </p:sp>
    </p:spTree>
    <p:extLst>
      <p:ext uri="{BB962C8B-B14F-4D97-AF65-F5344CB8AC3E}">
        <p14:creationId xmlns:p14="http://schemas.microsoft.com/office/powerpoint/2010/main" val="1382553866"/>
      </p:ext>
    </p:extLst>
  </p:cSld>
  <p:clrMapOvr>
    <a:masterClrMapping/>
  </p:clrMapOvr>
  <p:transition spd="med">
    <p:split orient="vert"/>
    <p:sndAc>
      <p:stSnd>
        <p:snd r:embed="rId1" name="arrow.wav"/>
      </p:stSnd>
    </p:sndAc>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630238" y="457200"/>
            <a:ext cx="2949575" cy="1600200"/>
          </a:xfrm>
        </p:spPr>
        <p:txBody>
          <a:bodyPr anchor="b"/>
          <a:lstStyle>
            <a:lvl1pPr>
              <a:defRPr sz="3200"/>
            </a:lvl1pPr>
          </a:lstStyle>
          <a:p>
            <a:r>
              <a:rPr lang="it-IT" smtClean="0"/>
              <a:t>Fare clic per modificare lo stile del titolo</a:t>
            </a:r>
            <a:endParaRPr lang="it-IT"/>
          </a:p>
        </p:txBody>
      </p:sp>
      <p:sp>
        <p:nvSpPr>
          <p:cNvPr id="3" name="Segnaposto immagine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lvl1pPr>
              <a:defRPr/>
            </a:lvl1pPr>
          </a:lstStyle>
          <a:p>
            <a:endParaRPr lang="it-IT" altLang="it-IT"/>
          </a:p>
        </p:txBody>
      </p:sp>
      <p:sp>
        <p:nvSpPr>
          <p:cNvPr id="6" name="Segnaposto piè di pagina 5"/>
          <p:cNvSpPr>
            <a:spLocks noGrp="1"/>
          </p:cNvSpPr>
          <p:nvPr>
            <p:ph type="ftr" sz="quarter" idx="11"/>
          </p:nvPr>
        </p:nvSpPr>
        <p:spPr/>
        <p:txBody>
          <a:bodyPr/>
          <a:lstStyle>
            <a:lvl1pPr>
              <a:defRPr/>
            </a:lvl1pPr>
          </a:lstStyle>
          <a:p>
            <a:endParaRPr lang="it-IT" altLang="it-IT"/>
          </a:p>
        </p:txBody>
      </p:sp>
      <p:sp>
        <p:nvSpPr>
          <p:cNvPr id="7" name="Segnaposto numero diapositiva 6"/>
          <p:cNvSpPr>
            <a:spLocks noGrp="1"/>
          </p:cNvSpPr>
          <p:nvPr>
            <p:ph type="sldNum" sz="quarter" idx="12"/>
          </p:nvPr>
        </p:nvSpPr>
        <p:spPr/>
        <p:txBody>
          <a:bodyPr/>
          <a:lstStyle>
            <a:lvl1pPr>
              <a:defRPr/>
            </a:lvl1pPr>
          </a:lstStyle>
          <a:p>
            <a:fld id="{22AF444E-634D-49A0-B6A6-5D981E0DB8B3}" type="slidenum">
              <a:rPr lang="it-IT" altLang="it-IT"/>
              <a:pPr/>
              <a:t>‹N›</a:t>
            </a:fld>
            <a:endParaRPr lang="it-IT" altLang="it-IT"/>
          </a:p>
        </p:txBody>
      </p:sp>
    </p:spTree>
    <p:extLst>
      <p:ext uri="{BB962C8B-B14F-4D97-AF65-F5344CB8AC3E}">
        <p14:creationId xmlns:p14="http://schemas.microsoft.com/office/powerpoint/2010/main" val="3545222904"/>
      </p:ext>
    </p:extLst>
  </p:cSld>
  <p:clrMapOvr>
    <a:masterClrMapping/>
  </p:clrMapOvr>
  <p:transition spd="med">
    <p:split orient="vert"/>
    <p:sndAc>
      <p:stSnd>
        <p:snd r:embed="rId1" name="arrow.wav"/>
      </p:stSnd>
    </p:sndAc>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audio" Target="../media/audio1.wav"/><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88418" name="Group 2"/>
          <p:cNvGrpSpPr>
            <a:grpSpLocks/>
          </p:cNvGrpSpPr>
          <p:nvPr/>
        </p:nvGrpSpPr>
        <p:grpSpPr bwMode="auto">
          <a:xfrm>
            <a:off x="0" y="0"/>
            <a:ext cx="7242175" cy="1981200"/>
            <a:chOff x="0" y="0"/>
            <a:chExt cx="4562" cy="1248"/>
          </a:xfrm>
        </p:grpSpPr>
        <p:sp>
          <p:nvSpPr>
            <p:cNvPr id="188419" name="Freeform 3"/>
            <p:cNvSpPr>
              <a:spLocks/>
            </p:cNvSpPr>
            <p:nvPr/>
          </p:nvSpPr>
          <p:spPr bwMode="hidden">
            <a:xfrm>
              <a:off x="0" y="583"/>
              <a:ext cx="4487" cy="665"/>
            </a:xfrm>
            <a:custGeom>
              <a:avLst/>
              <a:gdLst>
                <a:gd name="T0" fmla="*/ 4800 w 4806"/>
                <a:gd name="T1" fmla="*/ 299 h 665"/>
                <a:gd name="T2" fmla="*/ 0 w 4806"/>
                <a:gd name="T3" fmla="*/ 665 h 665"/>
                <a:gd name="T4" fmla="*/ 0 w 4806"/>
                <a:gd name="T5" fmla="*/ 0 h 665"/>
                <a:gd name="T6" fmla="*/ 4806 w 4806"/>
                <a:gd name="T7" fmla="*/ 1 h 665"/>
                <a:gd name="T8" fmla="*/ 4800 w 4806"/>
                <a:gd name="T9" fmla="*/ 153 h 665"/>
                <a:gd name="T10" fmla="*/ 4800 w 4806"/>
                <a:gd name="T11" fmla="*/ 299 h 665"/>
              </a:gdLst>
              <a:ahLst/>
              <a:cxnLst>
                <a:cxn ang="0">
                  <a:pos x="T0" y="T1"/>
                </a:cxn>
                <a:cxn ang="0">
                  <a:pos x="T2" y="T3"/>
                </a:cxn>
                <a:cxn ang="0">
                  <a:pos x="T4" y="T5"/>
                </a:cxn>
                <a:cxn ang="0">
                  <a:pos x="T6" y="T7"/>
                </a:cxn>
                <a:cxn ang="0">
                  <a:pos x="T8" y="T9"/>
                </a:cxn>
                <a:cxn ang="0">
                  <a:pos x="T10" y="T11"/>
                </a:cxn>
              </a:cxnLst>
              <a:rect l="0" t="0" r="r" b="b"/>
              <a:pathLst>
                <a:path w="4806" h="665">
                  <a:moveTo>
                    <a:pt x="4800" y="299"/>
                  </a:moveTo>
                  <a:lnTo>
                    <a:pt x="0" y="665"/>
                  </a:lnTo>
                  <a:lnTo>
                    <a:pt x="0" y="0"/>
                  </a:lnTo>
                  <a:lnTo>
                    <a:pt x="4806" y="1"/>
                  </a:lnTo>
                  <a:lnTo>
                    <a:pt x="4800" y="153"/>
                  </a:lnTo>
                  <a:lnTo>
                    <a:pt x="4800" y="299"/>
                  </a:lnTo>
                  <a:close/>
                </a:path>
              </a:pathLst>
            </a:custGeom>
            <a:gradFill rotWithShape="1">
              <a:gsLst>
                <a:gs pos="0">
                  <a:schemeClr val="bg1">
                    <a:gamma/>
                    <a:shade val="94118"/>
                    <a:invGamma/>
                  </a:schemeClr>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endParaRPr lang="it-IT"/>
            </a:p>
          </p:txBody>
        </p:sp>
        <p:sp>
          <p:nvSpPr>
            <p:cNvPr id="188420" name="Freeform 4"/>
            <p:cNvSpPr>
              <a:spLocks/>
            </p:cNvSpPr>
            <p:nvPr/>
          </p:nvSpPr>
          <p:spPr bwMode="hidden">
            <a:xfrm>
              <a:off x="0" y="0"/>
              <a:ext cx="4562" cy="1199"/>
            </a:xfrm>
            <a:custGeom>
              <a:avLst/>
              <a:gdLst>
                <a:gd name="T0" fmla="*/ 4560 w 4562"/>
                <a:gd name="T1" fmla="*/ 932 h 1199"/>
                <a:gd name="T2" fmla="*/ 0 w 4562"/>
                <a:gd name="T3" fmla="*/ 1199 h 1199"/>
                <a:gd name="T4" fmla="*/ 0 w 4562"/>
                <a:gd name="T5" fmla="*/ 0 h 1199"/>
                <a:gd name="T6" fmla="*/ 4562 w 4562"/>
                <a:gd name="T7" fmla="*/ 0 h 1199"/>
                <a:gd name="T8" fmla="*/ 4560 w 4562"/>
                <a:gd name="T9" fmla="*/ 932 h 1199"/>
                <a:gd name="T10" fmla="*/ 4560 w 4562"/>
                <a:gd name="T11" fmla="*/ 932 h 1199"/>
              </a:gdLst>
              <a:ahLst/>
              <a:cxnLst>
                <a:cxn ang="0">
                  <a:pos x="T0" y="T1"/>
                </a:cxn>
                <a:cxn ang="0">
                  <a:pos x="T2" y="T3"/>
                </a:cxn>
                <a:cxn ang="0">
                  <a:pos x="T4" y="T5"/>
                </a:cxn>
                <a:cxn ang="0">
                  <a:pos x="T6" y="T7"/>
                </a:cxn>
                <a:cxn ang="0">
                  <a:pos x="T8" y="T9"/>
                </a:cxn>
                <a:cxn ang="0">
                  <a:pos x="T10" y="T11"/>
                </a:cxn>
              </a:cxnLst>
              <a:rect l="0" t="0" r="r" b="b"/>
              <a:pathLst>
                <a:path w="4562" h="1199">
                  <a:moveTo>
                    <a:pt x="4560" y="932"/>
                  </a:moveTo>
                  <a:lnTo>
                    <a:pt x="0" y="1199"/>
                  </a:lnTo>
                  <a:lnTo>
                    <a:pt x="0" y="0"/>
                  </a:lnTo>
                  <a:lnTo>
                    <a:pt x="4562" y="0"/>
                  </a:lnTo>
                  <a:lnTo>
                    <a:pt x="4560" y="932"/>
                  </a:lnTo>
                  <a:lnTo>
                    <a:pt x="4560" y="932"/>
                  </a:lnTo>
                  <a:close/>
                </a:path>
              </a:pathLst>
            </a:custGeom>
            <a:gradFill rotWithShape="0">
              <a:gsLst>
                <a:gs pos="0">
                  <a:schemeClr val="bg2"/>
                </a:gs>
                <a:gs pos="100000">
                  <a:schemeClr val="bg1"/>
                </a:gs>
              </a:gsLst>
              <a:lin ang="0" scaled="1"/>
            </a:gradFill>
            <a:ln>
              <a:noFill/>
            </a:ln>
            <a:extLst>
              <a:ext uri="{91240B29-F687-4F45-9708-019B960494DF}">
                <a14:hiddenLine xmlns:a14="http://schemas.microsoft.com/office/drawing/2010/main" w="9525">
                  <a:solidFill>
                    <a:schemeClr val="tx1"/>
                  </a:solidFill>
                  <a:round/>
                  <a:headEnd/>
                  <a:tailEnd/>
                </a14:hiddenLine>
              </a:ext>
            </a:extLst>
          </p:spPr>
          <p:txBody>
            <a:bodyPr/>
            <a:lstStyle/>
            <a:p>
              <a:endParaRPr lang="it-IT"/>
            </a:p>
          </p:txBody>
        </p:sp>
      </p:grpSp>
      <p:sp>
        <p:nvSpPr>
          <p:cNvPr id="188421" name="Rectangle 5"/>
          <p:cNvSpPr>
            <a:spLocks noGrp="1" noChangeArrowheads="1"/>
          </p:cNvSpPr>
          <p:nvPr>
            <p:ph type="title"/>
          </p:nvPr>
        </p:nvSpPr>
        <p:spPr bwMode="auto">
          <a:xfrm>
            <a:off x="457200" y="274638"/>
            <a:ext cx="82296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it-IT" altLang="it-IT" smtClean="0"/>
              <a:t>Fare clic per modificare lo stile del titolo</a:t>
            </a:r>
          </a:p>
        </p:txBody>
      </p:sp>
      <p:sp>
        <p:nvSpPr>
          <p:cNvPr id="188422" name="Rectangle 6"/>
          <p:cNvSpPr>
            <a:spLocks noGrp="1" noChangeArrowheads="1"/>
          </p:cNvSpPr>
          <p:nvPr>
            <p:ph type="body" idx="1"/>
          </p:nvPr>
        </p:nvSpPr>
        <p:spPr bwMode="auto">
          <a:xfrm>
            <a:off x="457200" y="1600200"/>
            <a:ext cx="8229600" cy="4495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it-IT" altLang="it-IT" smtClean="0"/>
              <a:t>Fare clic per modificare gli stili del testo dello schema</a:t>
            </a:r>
          </a:p>
          <a:p>
            <a:pPr lvl="1"/>
            <a:r>
              <a:rPr lang="it-IT" altLang="it-IT" smtClean="0"/>
              <a:t>Secondo livello</a:t>
            </a:r>
          </a:p>
          <a:p>
            <a:pPr lvl="2"/>
            <a:r>
              <a:rPr lang="it-IT" altLang="it-IT" smtClean="0"/>
              <a:t>Terzo livello</a:t>
            </a:r>
          </a:p>
          <a:p>
            <a:pPr lvl="3"/>
            <a:r>
              <a:rPr lang="it-IT" altLang="it-IT" smtClean="0"/>
              <a:t>Quarto livello</a:t>
            </a:r>
          </a:p>
          <a:p>
            <a:pPr lvl="4"/>
            <a:r>
              <a:rPr lang="it-IT" altLang="it-IT" smtClean="0"/>
              <a:t>Quinto livello</a:t>
            </a:r>
          </a:p>
        </p:txBody>
      </p:sp>
      <p:sp>
        <p:nvSpPr>
          <p:cNvPr id="188423" name="Rectangle 7"/>
          <p:cNvSpPr>
            <a:spLocks noGrp="1" noChangeArrowheads="1"/>
          </p:cNvSpPr>
          <p:nvPr>
            <p:ph type="dt" sz="half" idx="2"/>
          </p:nvPr>
        </p:nvSpPr>
        <p:spPr bwMode="auto">
          <a:xfrm>
            <a:off x="457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defRPr sz="1200">
                <a:effectLst>
                  <a:outerShdw blurRad="38100" dist="38100" dir="2700000" algn="tl">
                    <a:srgbClr val="000000"/>
                  </a:outerShdw>
                </a:effectLst>
              </a:defRPr>
            </a:lvl1pPr>
          </a:lstStyle>
          <a:p>
            <a:endParaRPr lang="it-IT" altLang="it-IT"/>
          </a:p>
        </p:txBody>
      </p:sp>
      <p:sp>
        <p:nvSpPr>
          <p:cNvPr id="188424" name="Rectangle 8"/>
          <p:cNvSpPr>
            <a:spLocks noGrp="1" noChangeArrowheads="1"/>
          </p:cNvSpPr>
          <p:nvPr>
            <p:ph type="ftr" sz="quarter" idx="3"/>
          </p:nvPr>
        </p:nvSpPr>
        <p:spPr bwMode="auto">
          <a:xfrm>
            <a:off x="3124200" y="6248400"/>
            <a:ext cx="2895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a:defRPr sz="1200">
                <a:effectLst>
                  <a:outerShdw blurRad="38100" dist="38100" dir="2700000" algn="tl">
                    <a:srgbClr val="000000"/>
                  </a:outerShdw>
                </a:effectLst>
              </a:defRPr>
            </a:lvl1pPr>
          </a:lstStyle>
          <a:p>
            <a:endParaRPr lang="it-IT" altLang="it-IT"/>
          </a:p>
        </p:txBody>
      </p:sp>
      <p:sp>
        <p:nvSpPr>
          <p:cNvPr id="188425" name="Rectangle 9"/>
          <p:cNvSpPr>
            <a:spLocks noGrp="1" noChangeArrowheads="1"/>
          </p:cNvSpPr>
          <p:nvPr>
            <p:ph type="sldNum" sz="quarter" idx="4"/>
          </p:nvPr>
        </p:nvSpPr>
        <p:spPr bwMode="auto">
          <a:xfrm>
            <a:off x="6553200" y="6248400"/>
            <a:ext cx="21336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200">
                <a:effectLst>
                  <a:outerShdw blurRad="38100" dist="38100" dir="2700000" algn="tl">
                    <a:srgbClr val="000000"/>
                  </a:outerShdw>
                </a:effectLst>
              </a:defRPr>
            </a:lvl1pPr>
          </a:lstStyle>
          <a:p>
            <a:fld id="{E13CF283-8660-4B0B-867F-740BE9CFFAF6}" type="slidenum">
              <a:rPr lang="it-IT" altLang="it-IT"/>
              <a:pPr/>
              <a:t>‹N›</a:t>
            </a:fld>
            <a:endParaRPr lang="it-IT" altLang="it-IT"/>
          </a:p>
        </p:txBody>
      </p:sp>
    </p:spTree>
  </p:cSld>
  <p:clrMap bg1="dk2" tx1="lt1" bg2="dk1" tx2="lt2" accent1="accent1" accent2="accent2" accent3="accent3" accent4="accent4" accent5="accent5" accent6="accent6" hlink="hlink" folHlink="folHlink"/>
  <p:sldLayoutIdLst>
    <p:sldLayoutId id="2147483698" r:id="rId1"/>
    <p:sldLayoutId id="2147483699" r:id="rId2"/>
    <p:sldLayoutId id="2147483700" r:id="rId3"/>
    <p:sldLayoutId id="2147483701" r:id="rId4"/>
    <p:sldLayoutId id="2147483702" r:id="rId5"/>
    <p:sldLayoutId id="2147483703" r:id="rId6"/>
    <p:sldLayoutId id="2147483704" r:id="rId7"/>
    <p:sldLayoutId id="2147483705" r:id="rId8"/>
    <p:sldLayoutId id="2147483706" r:id="rId9"/>
    <p:sldLayoutId id="2147483707" r:id="rId10"/>
    <p:sldLayoutId id="2147483708" r:id="rId11"/>
  </p:sldLayoutIdLst>
  <p:transition spd="med">
    <p:split orient="vert"/>
    <p:sndAc>
      <p:stSnd>
        <p:snd r:embed="rId13" name="arrow.wav"/>
      </p:stSnd>
    </p:sndAc>
  </p:transition>
  <p:timing>
    <p:tnLst>
      <p:par>
        <p:cTn id="1" dur="indefinite" restart="never" nodeType="tmRoot"/>
      </p:par>
    </p:tnLst>
  </p:timing>
  <p:txStyles>
    <p:titleStyle>
      <a:lvl1pPr algn="ctr" rtl="0" fontAlgn="base">
        <a:spcBef>
          <a:spcPct val="0"/>
        </a:spcBef>
        <a:spcAft>
          <a:spcPct val="0"/>
        </a:spcAft>
        <a:defRPr sz="4400" kern="1200">
          <a:solidFill>
            <a:schemeClr val="tx2"/>
          </a:solidFill>
          <a:effectLst>
            <a:outerShdw blurRad="38100" dist="38100" dir="2700000" algn="tl">
              <a:srgbClr val="000000"/>
            </a:outerShdw>
          </a:effectLst>
          <a:latin typeface="+mj-lt"/>
          <a:ea typeface="+mj-ea"/>
          <a:cs typeface="+mj-cs"/>
        </a:defRPr>
      </a:lvl1pPr>
      <a:lvl2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2pPr>
      <a:lvl3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3pPr>
      <a:lvl4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4pPr>
      <a:lvl5pPr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5pPr>
      <a:lvl6pPr marL="4572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6pPr>
      <a:lvl7pPr marL="9144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7pPr>
      <a:lvl8pPr marL="13716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8pPr>
      <a:lvl9pPr marL="1828800" algn="ctr" rtl="0" fontAlgn="base">
        <a:spcBef>
          <a:spcPct val="0"/>
        </a:spcBef>
        <a:spcAft>
          <a:spcPct val="0"/>
        </a:spcAft>
        <a:defRPr sz="4400">
          <a:solidFill>
            <a:schemeClr val="tx2"/>
          </a:solidFill>
          <a:effectLst>
            <a:outerShdw blurRad="38100" dist="38100" dir="2700000" algn="tl">
              <a:srgbClr val="000000"/>
            </a:outerShdw>
          </a:effectLst>
          <a:latin typeface="Tahoma" panose="020B0604030504040204" pitchFamily="34" charset="0"/>
        </a:defRPr>
      </a:lvl9pPr>
    </p:titleStyle>
    <p:bodyStyle>
      <a:lvl1pPr marL="342900" indent="-342900" algn="l" rtl="0" fontAlgn="base">
        <a:spcBef>
          <a:spcPct val="20000"/>
        </a:spcBef>
        <a:spcAft>
          <a:spcPct val="0"/>
        </a:spcAft>
        <a:buClr>
          <a:schemeClr val="hlink"/>
        </a:buClr>
        <a:buSzPct val="80000"/>
        <a:buFont typeface="Wingdings" panose="05000000000000000000" pitchFamily="2" charset="2"/>
        <a:buChar char="n"/>
        <a:defRPr sz="3200" kern="1200">
          <a:solidFill>
            <a:schemeClr val="tx1"/>
          </a:solidFill>
          <a:effectLst>
            <a:outerShdw blurRad="38100" dist="38100" dir="2700000" algn="tl">
              <a:srgbClr val="000000"/>
            </a:outerShdw>
          </a:effectLst>
          <a:latin typeface="+mn-lt"/>
          <a:ea typeface="+mn-ea"/>
          <a:cs typeface="+mn-cs"/>
        </a:defRPr>
      </a:lvl1pPr>
      <a:lvl2pPr marL="742950" indent="-285750" algn="l" rtl="0" fontAlgn="base">
        <a:spcBef>
          <a:spcPct val="20000"/>
        </a:spcBef>
        <a:spcAft>
          <a:spcPct val="0"/>
        </a:spcAft>
        <a:buClr>
          <a:schemeClr val="tx1"/>
        </a:buClr>
        <a:buChar char="–"/>
        <a:defRPr sz="2800" kern="1200">
          <a:solidFill>
            <a:schemeClr val="tx1"/>
          </a:solidFill>
          <a:effectLst>
            <a:outerShdw blurRad="38100" dist="38100" dir="2700000" algn="tl">
              <a:srgbClr val="000000"/>
            </a:outerShdw>
          </a:effectLst>
          <a:latin typeface="+mn-lt"/>
          <a:ea typeface="+mn-ea"/>
          <a:cs typeface="+mn-cs"/>
        </a:defRPr>
      </a:lvl2pPr>
      <a:lvl3pPr marL="1143000" indent="-228600" algn="l" rtl="0" fontAlgn="base">
        <a:spcBef>
          <a:spcPct val="20000"/>
        </a:spcBef>
        <a:spcAft>
          <a:spcPct val="0"/>
        </a:spcAft>
        <a:buClr>
          <a:schemeClr val="hlink"/>
        </a:buClr>
        <a:buFont typeface="Wingdings" panose="05000000000000000000" pitchFamily="2" charset="2"/>
        <a:buChar char="§"/>
        <a:defRPr sz="2400" kern="1200">
          <a:solidFill>
            <a:schemeClr val="tx1"/>
          </a:solidFill>
          <a:effectLst>
            <a:outerShdw blurRad="38100" dist="38100" dir="2700000" algn="tl">
              <a:srgbClr val="000000"/>
            </a:outerShdw>
          </a:effectLst>
          <a:latin typeface="+mn-lt"/>
          <a:ea typeface="+mn-ea"/>
          <a:cs typeface="+mn-cs"/>
        </a:defRPr>
      </a:lvl3pPr>
      <a:lvl4pPr marL="1600200" indent="-228600" algn="l" rtl="0" fontAlgn="base">
        <a:spcBef>
          <a:spcPct val="20000"/>
        </a:spcBef>
        <a:spcAft>
          <a:spcPct val="0"/>
        </a:spcAft>
        <a:buChar char="–"/>
        <a:defRPr sz="2000" kern="1200">
          <a:solidFill>
            <a:schemeClr val="tx1"/>
          </a:solidFill>
          <a:effectLst>
            <a:outerShdw blurRad="38100" dist="38100" dir="2700000" algn="tl">
              <a:srgbClr val="000000"/>
            </a:outerShdw>
          </a:effectLst>
          <a:latin typeface="+mn-lt"/>
          <a:ea typeface="+mn-ea"/>
          <a:cs typeface="+mn-cs"/>
        </a:defRPr>
      </a:lvl4pPr>
      <a:lvl5pPr marL="2057400" indent="-228600" algn="l" rtl="0" fontAlgn="base">
        <a:spcBef>
          <a:spcPct val="20000"/>
        </a:spcBef>
        <a:spcAft>
          <a:spcPct val="0"/>
        </a:spcAft>
        <a:buClr>
          <a:schemeClr val="hlink"/>
        </a:buClr>
        <a:buFont typeface="Wingdings" panose="05000000000000000000" pitchFamily="2" charset="2"/>
        <a:buChar char="§"/>
        <a:defRPr sz="2000" kern="1200">
          <a:solidFill>
            <a:schemeClr val="tx1"/>
          </a:solidFill>
          <a:effectLst>
            <a:outerShdw blurRad="38100" dist="38100" dir="2700000" algn="tl">
              <a:srgbClr val="000000"/>
            </a:outerShdw>
          </a:effectLst>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2.wav"/><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audio" Target="../media/audio1.wav"/><Relationship Id="rId7" Type="http://schemas.openxmlformats.org/officeDocument/2006/relationships/diagramColors" Target="../diagrams/colors1.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QuickStyle" Target="../diagrams/quickStyle1.xml"/><Relationship Id="rId5" Type="http://schemas.openxmlformats.org/officeDocument/2006/relationships/diagramLayout" Target="../diagrams/layout1.xml"/><Relationship Id="rId4" Type="http://schemas.openxmlformats.org/officeDocument/2006/relationships/diagramData" Target="../diagrams/data1.xml"/></Relationships>
</file>

<file path=ppt/slides/_rels/slide59.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audio" Target="../media/audio1.wav"/><Relationship Id="rId7" Type="http://schemas.openxmlformats.org/officeDocument/2006/relationships/diagramColors" Target="../diagrams/colors2.xml"/><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s>
</file>

<file path=ppt/slides/_rels/slide6.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audio" Target="../media/audio1.wav"/><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2" name="Rectangle 4"/>
          <p:cNvSpPr>
            <a:spLocks noGrp="1" noChangeArrowheads="1"/>
          </p:cNvSpPr>
          <p:nvPr>
            <p:ph type="title"/>
          </p:nvPr>
        </p:nvSpPr>
        <p:spPr>
          <a:xfrm>
            <a:off x="457200" y="244475"/>
            <a:ext cx="8386763" cy="5848350"/>
          </a:xfrm>
        </p:spPr>
        <p:txBody>
          <a:bodyPr/>
          <a:lstStyle/>
          <a:p>
            <a:r>
              <a:rPr lang="it-IT" altLang="it-IT" dirty="0" smtClean="0">
                <a:solidFill>
                  <a:schemeClr val="hlink"/>
                </a:solidFill>
              </a:rPr>
              <a:t>VERBALI ISPETTIVI E CODICE DI COMPORTAMENTO DEGLI ISPETTORI DEL LAVORO</a:t>
            </a:r>
            <a:endParaRPr lang="it-IT" altLang="it-IT" dirty="0">
              <a:solidFill>
                <a:schemeClr val="hlink"/>
              </a:solidFill>
            </a:endParaRPr>
          </a:p>
        </p:txBody>
      </p:sp>
    </p:spTree>
  </p:cSld>
  <p:clrMapOvr>
    <a:masterClrMapping/>
  </p:clrMapOvr>
  <p:transition spd="med">
    <p:split orient="vert"/>
    <p:sndAc>
      <p:stSnd>
        <p:snd r:embed="rId2" name="cashreg.wav"/>
      </p:stSnd>
    </p:sndAc>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2098" name="Rectangle 2"/>
          <p:cNvSpPr>
            <a:spLocks noGrp="1" noChangeArrowheads="1"/>
          </p:cNvSpPr>
          <p:nvPr>
            <p:ph type="title"/>
          </p:nvPr>
        </p:nvSpPr>
        <p:spPr>
          <a:xfrm>
            <a:off x="457200" y="274638"/>
            <a:ext cx="8229600" cy="473075"/>
          </a:xfrm>
        </p:spPr>
        <p:txBody>
          <a:bodyPr/>
          <a:lstStyle/>
          <a:p>
            <a:r>
              <a:rPr lang="it-IT" altLang="it-IT" sz="3200" dirty="0">
                <a:solidFill>
                  <a:schemeClr val="hlink"/>
                </a:solidFill>
              </a:rPr>
              <a:t>Identificazione dei lavoratori</a:t>
            </a:r>
          </a:p>
        </p:txBody>
      </p:sp>
      <p:sp>
        <p:nvSpPr>
          <p:cNvPr id="132099" name="Rectangle 3"/>
          <p:cNvSpPr>
            <a:spLocks noGrp="1" noChangeArrowheads="1"/>
          </p:cNvSpPr>
          <p:nvPr>
            <p:ph type="body" idx="1"/>
          </p:nvPr>
        </p:nvSpPr>
        <p:spPr>
          <a:xfrm>
            <a:off x="539750" y="1125538"/>
            <a:ext cx="8305800" cy="5327650"/>
          </a:xfrm>
        </p:spPr>
        <p:txBody>
          <a:bodyPr/>
          <a:lstStyle/>
          <a:p>
            <a:pPr>
              <a:lnSpc>
                <a:spcPct val="90000"/>
              </a:lnSpc>
            </a:pPr>
            <a:r>
              <a:rPr lang="it-IT" altLang="it-IT" sz="2800" u="sng" dirty="0">
                <a:effectLst/>
              </a:rPr>
              <a:t>Obiettivo </a:t>
            </a:r>
            <a:r>
              <a:rPr lang="it-IT" altLang="it-IT" sz="2800" dirty="0">
                <a:effectLst/>
              </a:rPr>
              <a:t>              </a:t>
            </a:r>
            <a:r>
              <a:rPr lang="it-IT" altLang="it-IT" sz="2800" u="sng" dirty="0">
                <a:effectLst/>
              </a:rPr>
              <a:t> contrasto al lavoro nero</a:t>
            </a:r>
          </a:p>
          <a:p>
            <a:pPr>
              <a:lnSpc>
                <a:spcPct val="90000"/>
              </a:lnSpc>
              <a:buFont typeface="Wingdings" panose="05000000000000000000" pitchFamily="2" charset="2"/>
              <a:buNone/>
            </a:pPr>
            <a:r>
              <a:rPr lang="it-IT" altLang="it-IT" sz="2800" dirty="0">
                <a:effectLst/>
              </a:rPr>
              <a:t>	sarà necessaria l’identificazione di tutti i lavoratori in modo puntuale ed analitico descrivendo la situazione riscontrata e l’abbigliamento del lavoratore;</a:t>
            </a:r>
          </a:p>
          <a:p>
            <a:pPr>
              <a:lnSpc>
                <a:spcPct val="90000"/>
              </a:lnSpc>
            </a:pPr>
            <a:endParaRPr lang="it-IT" altLang="it-IT" sz="2800" dirty="0">
              <a:effectLst/>
            </a:endParaRPr>
          </a:p>
          <a:p>
            <a:pPr>
              <a:lnSpc>
                <a:spcPct val="90000"/>
              </a:lnSpc>
            </a:pPr>
            <a:r>
              <a:rPr lang="it-IT" altLang="it-IT" sz="2800" u="sng" dirty="0">
                <a:effectLst/>
              </a:rPr>
              <a:t>Obiettivo</a:t>
            </a:r>
            <a:r>
              <a:rPr lang="it-IT" altLang="it-IT" sz="2800" dirty="0">
                <a:effectLst/>
              </a:rPr>
              <a:t>             </a:t>
            </a:r>
            <a:r>
              <a:rPr lang="it-IT" altLang="it-IT" sz="2800" u="sng" dirty="0">
                <a:effectLst/>
              </a:rPr>
              <a:t> corretta qualificazione</a:t>
            </a:r>
            <a:r>
              <a:rPr lang="it-IT" altLang="it-IT" sz="2800" dirty="0">
                <a:effectLst/>
              </a:rPr>
              <a:t> dei rapporti di lavoro </a:t>
            </a:r>
          </a:p>
          <a:p>
            <a:pPr>
              <a:lnSpc>
                <a:spcPct val="90000"/>
              </a:lnSpc>
              <a:buFont typeface="Wingdings" panose="05000000000000000000" pitchFamily="2" charset="2"/>
              <a:buNone/>
            </a:pPr>
            <a:r>
              <a:rPr lang="it-IT" altLang="it-IT" sz="2800" dirty="0">
                <a:effectLst/>
              </a:rPr>
              <a:t>	l’identificazione si </a:t>
            </a:r>
            <a:r>
              <a:rPr lang="it-IT" altLang="it-IT" sz="2800" dirty="0" err="1">
                <a:effectLst/>
              </a:rPr>
              <a:t>puo’</a:t>
            </a:r>
            <a:r>
              <a:rPr lang="it-IT" altLang="it-IT" sz="2800" dirty="0">
                <a:effectLst/>
              </a:rPr>
              <a:t> effettuare </a:t>
            </a:r>
            <a:r>
              <a:rPr lang="it-IT" altLang="it-IT" sz="2800" i="1" dirty="0">
                <a:effectLst/>
              </a:rPr>
              <a:t>per </a:t>
            </a:r>
            <a:r>
              <a:rPr lang="it-IT" altLang="it-IT" sz="2800" i="1" dirty="0" err="1">
                <a:effectLst/>
              </a:rPr>
              <a:t>relationem</a:t>
            </a:r>
            <a:r>
              <a:rPr lang="it-IT" altLang="it-IT" sz="2800" i="1" dirty="0">
                <a:effectLst/>
              </a:rPr>
              <a:t> </a:t>
            </a:r>
            <a:r>
              <a:rPr lang="it-IT" altLang="it-IT" sz="2800" dirty="0">
                <a:effectLst/>
              </a:rPr>
              <a:t>mediante il riferimento alle </a:t>
            </a:r>
            <a:r>
              <a:rPr lang="it-IT" altLang="it-IT" sz="2800" dirty="0" err="1">
                <a:effectLst/>
              </a:rPr>
              <a:t>generalita’</a:t>
            </a:r>
            <a:r>
              <a:rPr lang="it-IT" altLang="it-IT" sz="2800" dirty="0">
                <a:effectLst/>
              </a:rPr>
              <a:t> del personale risultante dalle registrazioni sul </a:t>
            </a:r>
            <a:r>
              <a:rPr lang="it-IT" altLang="it-IT" sz="2800" dirty="0" err="1">
                <a:effectLst/>
              </a:rPr>
              <a:t>L.u.l</a:t>
            </a:r>
            <a:r>
              <a:rPr lang="it-IT" altLang="it-IT" sz="2800" dirty="0">
                <a:effectLst/>
              </a:rPr>
              <a:t>. o attraverso i dati rilevati da </a:t>
            </a:r>
            <a:r>
              <a:rPr lang="it-IT" altLang="it-IT" sz="2800" dirty="0" err="1">
                <a:effectLst/>
              </a:rPr>
              <a:t>unilav</a:t>
            </a:r>
            <a:endParaRPr lang="it-IT" altLang="it-IT" sz="2800" dirty="0">
              <a:effectLst/>
            </a:endParaRPr>
          </a:p>
        </p:txBody>
      </p:sp>
      <p:sp>
        <p:nvSpPr>
          <p:cNvPr id="132100" name="AutoShape 4"/>
          <p:cNvSpPr>
            <a:spLocks noChangeArrowheads="1"/>
          </p:cNvSpPr>
          <p:nvPr/>
        </p:nvSpPr>
        <p:spPr bwMode="auto">
          <a:xfrm>
            <a:off x="2700338" y="1052513"/>
            <a:ext cx="976312" cy="485775"/>
          </a:xfrm>
          <a:prstGeom prst="rightArrow">
            <a:avLst>
              <a:gd name="adj1" fmla="val 50000"/>
              <a:gd name="adj2" fmla="val 50245"/>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32101" name="AutoShape 5"/>
          <p:cNvSpPr>
            <a:spLocks noChangeArrowheads="1"/>
          </p:cNvSpPr>
          <p:nvPr/>
        </p:nvSpPr>
        <p:spPr bwMode="auto">
          <a:xfrm>
            <a:off x="2627313" y="3716338"/>
            <a:ext cx="977900" cy="485775"/>
          </a:xfrm>
          <a:prstGeom prst="rightArrow">
            <a:avLst>
              <a:gd name="adj1" fmla="val 50000"/>
              <a:gd name="adj2" fmla="val 50327"/>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sz="2800" dirty="0" smtClean="0"/>
              <a:t>Art. 12:</a:t>
            </a:r>
          </a:p>
          <a:p>
            <a:pPr marL="0" indent="0">
              <a:buNone/>
            </a:pPr>
            <a:r>
              <a:rPr lang="it-IT" sz="2800" u="sng" dirty="0" smtClean="0"/>
              <a:t>Il personale ispettivo acquisisce le dichiarazioni</a:t>
            </a:r>
            <a:endParaRPr lang="it-IT" dirty="0"/>
          </a:p>
        </p:txBody>
      </p:sp>
    </p:spTree>
    <p:extLst>
      <p:ext uri="{BB962C8B-B14F-4D97-AF65-F5344CB8AC3E}">
        <p14:creationId xmlns:p14="http://schemas.microsoft.com/office/powerpoint/2010/main" val="2010906430"/>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2"/>
          <p:cNvSpPr>
            <a:spLocks noGrp="1" noChangeArrowheads="1"/>
          </p:cNvSpPr>
          <p:nvPr>
            <p:ph type="title"/>
          </p:nvPr>
        </p:nvSpPr>
        <p:spPr>
          <a:xfrm>
            <a:off x="457200" y="274638"/>
            <a:ext cx="8229600" cy="517525"/>
          </a:xfrm>
        </p:spPr>
        <p:txBody>
          <a:bodyPr/>
          <a:lstStyle/>
          <a:p>
            <a:r>
              <a:rPr lang="it-IT" altLang="it-IT" sz="3200" dirty="0">
                <a:solidFill>
                  <a:schemeClr val="hlink"/>
                </a:solidFill>
              </a:rPr>
              <a:t>L</a:t>
            </a:r>
            <a:r>
              <a:rPr lang="it-IT" altLang="it-IT" sz="3200" dirty="0" smtClean="0">
                <a:solidFill>
                  <a:schemeClr val="hlink"/>
                </a:solidFill>
              </a:rPr>
              <a:t>e dichiarazioni</a:t>
            </a:r>
            <a:endParaRPr lang="it-IT" altLang="it-IT" sz="3200" dirty="0">
              <a:solidFill>
                <a:schemeClr val="hlink"/>
              </a:solidFill>
            </a:endParaRPr>
          </a:p>
        </p:txBody>
      </p:sp>
      <p:sp>
        <p:nvSpPr>
          <p:cNvPr id="138243" name="Rectangle 3"/>
          <p:cNvSpPr>
            <a:spLocks noGrp="1" noChangeArrowheads="1"/>
          </p:cNvSpPr>
          <p:nvPr>
            <p:ph type="body" idx="1"/>
          </p:nvPr>
        </p:nvSpPr>
        <p:spPr>
          <a:xfrm>
            <a:off x="838200" y="998538"/>
            <a:ext cx="8007350" cy="5097462"/>
          </a:xfrm>
        </p:spPr>
        <p:txBody>
          <a:bodyPr/>
          <a:lstStyle/>
          <a:p>
            <a:pPr>
              <a:lnSpc>
                <a:spcPct val="80000"/>
              </a:lnSpc>
            </a:pPr>
            <a:r>
              <a:rPr lang="it-IT" altLang="it-IT" sz="2800" dirty="0" smtClean="0"/>
              <a:t>le dichiarazioni </a:t>
            </a:r>
            <a:r>
              <a:rPr lang="it-IT" altLang="it-IT" sz="2800" dirty="0"/>
              <a:t>vanno di norma </a:t>
            </a:r>
            <a:r>
              <a:rPr lang="it-IT" altLang="it-IT" sz="2800" u="sng" dirty="0"/>
              <a:t>acquisite durante il primo accesso</a:t>
            </a:r>
            <a:r>
              <a:rPr lang="it-IT" altLang="it-IT" sz="2800" dirty="0"/>
              <a:t> ispettivo</a:t>
            </a:r>
            <a:r>
              <a:rPr lang="it-IT" altLang="it-IT" sz="2800" dirty="0" smtClean="0"/>
              <a:t>;</a:t>
            </a:r>
          </a:p>
          <a:p>
            <a:pPr>
              <a:lnSpc>
                <a:spcPct val="80000"/>
              </a:lnSpc>
            </a:pPr>
            <a:r>
              <a:rPr lang="it-IT" altLang="it-IT" sz="2800" dirty="0"/>
              <a:t>l</a:t>
            </a:r>
            <a:r>
              <a:rPr lang="it-IT" altLang="it-IT" sz="2800" dirty="0" smtClean="0"/>
              <a:t>e dichiarazioni devono essere assunte secondo </a:t>
            </a:r>
            <a:r>
              <a:rPr lang="it-IT" altLang="it-IT" sz="2800" u="sng" dirty="0" smtClean="0"/>
              <a:t>criteri di riservatezza</a:t>
            </a:r>
            <a:r>
              <a:rPr lang="it-IT" altLang="it-IT" sz="2800" dirty="0" smtClean="0"/>
              <a:t>;</a:t>
            </a:r>
          </a:p>
          <a:p>
            <a:pPr>
              <a:lnSpc>
                <a:spcPct val="80000"/>
              </a:lnSpc>
            </a:pPr>
            <a:r>
              <a:rPr lang="it-IT" altLang="it-IT" sz="2800" dirty="0"/>
              <a:t>l</a:t>
            </a:r>
            <a:r>
              <a:rPr lang="it-IT" altLang="it-IT" sz="2800" dirty="0" smtClean="0"/>
              <a:t>e dichiarazioni </a:t>
            </a:r>
            <a:r>
              <a:rPr lang="it-IT" altLang="it-IT" sz="2800" u="sng" dirty="0" smtClean="0"/>
              <a:t>possono essere acquisite presso chiunque </a:t>
            </a:r>
            <a:r>
              <a:rPr lang="it-IT" altLang="it-IT" sz="2800" dirty="0" smtClean="0"/>
              <a:t>sia in grado di fornire utili elementi (fornitori, clienti ecc.)</a:t>
            </a:r>
          </a:p>
          <a:p>
            <a:pPr>
              <a:lnSpc>
                <a:spcPct val="80000"/>
              </a:lnSpc>
            </a:pPr>
            <a:r>
              <a:rPr lang="it-IT" altLang="it-IT" sz="2800" dirty="0"/>
              <a:t>i</a:t>
            </a:r>
            <a:r>
              <a:rPr lang="it-IT" altLang="it-IT" sz="2800" dirty="0" smtClean="0"/>
              <a:t>l personale ispettivo </a:t>
            </a:r>
            <a:r>
              <a:rPr lang="it-IT" altLang="it-IT" sz="2800" u="sng" dirty="0" smtClean="0"/>
              <a:t>avverte il dichiarante delle responsabilità </a:t>
            </a:r>
            <a:r>
              <a:rPr lang="it-IT" altLang="it-IT" sz="2800" dirty="0" smtClean="0"/>
              <a:t>previste dall’ordinamento per l’attestazione di false dichiarazioni all’ispettore del lavoro ;</a:t>
            </a:r>
          </a:p>
          <a:p>
            <a:pPr>
              <a:lnSpc>
                <a:spcPct val="80000"/>
              </a:lnSpc>
            </a:pPr>
            <a:r>
              <a:rPr lang="it-IT" altLang="it-IT" sz="2800" dirty="0" smtClean="0"/>
              <a:t>al </a:t>
            </a:r>
            <a:r>
              <a:rPr lang="it-IT" altLang="it-IT" sz="2800" dirty="0"/>
              <a:t>soggetto </a:t>
            </a:r>
            <a:r>
              <a:rPr lang="it-IT" altLang="it-IT" sz="2800" dirty="0" smtClean="0"/>
              <a:t>vanno </a:t>
            </a:r>
            <a:r>
              <a:rPr lang="it-IT" altLang="it-IT" sz="2800" dirty="0"/>
              <a:t>rivolte </a:t>
            </a:r>
            <a:r>
              <a:rPr lang="it-IT" altLang="it-IT" sz="2800" u="sng" dirty="0"/>
              <a:t>domande chiare e comprensibili</a:t>
            </a:r>
            <a:r>
              <a:rPr lang="it-IT" altLang="it-IT" sz="2800" dirty="0"/>
              <a:t>, tali da non dar luogo a dubbi interpretativi;</a:t>
            </a:r>
          </a:p>
          <a:p>
            <a:pPr>
              <a:lnSpc>
                <a:spcPct val="80000"/>
              </a:lnSpc>
              <a:buFont typeface="Wingdings" panose="05000000000000000000" pitchFamily="2" charset="2"/>
              <a:buNone/>
            </a:pPr>
            <a:endParaRPr lang="it-IT" altLang="it-IT" sz="1600" dirty="0"/>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980728"/>
            <a:ext cx="8229600" cy="5400600"/>
          </a:xfrm>
        </p:spPr>
        <p:txBody>
          <a:bodyPr/>
          <a:lstStyle/>
          <a:p>
            <a:pPr>
              <a:lnSpc>
                <a:spcPct val="80000"/>
              </a:lnSpc>
            </a:pPr>
            <a:r>
              <a:rPr lang="it-IT" altLang="it-IT" sz="2800" dirty="0"/>
              <a:t>in tale fase </a:t>
            </a:r>
            <a:r>
              <a:rPr lang="it-IT" altLang="it-IT" sz="2800" u="sng" dirty="0"/>
              <a:t>non è ammessa la presenza </a:t>
            </a:r>
            <a:r>
              <a:rPr lang="it-IT" altLang="it-IT" sz="2800" u="sng" dirty="0" smtClean="0"/>
              <a:t>del </a:t>
            </a:r>
            <a:r>
              <a:rPr lang="it-IT" altLang="it-IT" sz="2800" u="sng" dirty="0"/>
              <a:t>datore di lavoro</a:t>
            </a:r>
            <a:r>
              <a:rPr lang="it-IT" altLang="it-IT" sz="2800" dirty="0"/>
              <a:t> e/o del professionista;</a:t>
            </a:r>
          </a:p>
          <a:p>
            <a:pPr>
              <a:lnSpc>
                <a:spcPct val="80000"/>
              </a:lnSpc>
            </a:pPr>
            <a:r>
              <a:rPr lang="it-IT" altLang="it-IT" sz="2800" dirty="0"/>
              <a:t>le dichiarazioni </a:t>
            </a:r>
            <a:r>
              <a:rPr lang="it-IT" altLang="it-IT" sz="2800" u="sng" dirty="0"/>
              <a:t>sono riportate in modo chiaro e leggibile nel verbale di acquisizione </a:t>
            </a:r>
            <a:r>
              <a:rPr lang="it-IT" altLang="it-IT" sz="2800" dirty="0"/>
              <a:t>di dichiarazione di cui deve darsi lettura al dichiarante affinché ne confermi il contenuto ovvero rilevi eventuali correzioni e quindi lo sottoscriva;</a:t>
            </a:r>
          </a:p>
          <a:p>
            <a:pPr>
              <a:lnSpc>
                <a:spcPct val="80000"/>
              </a:lnSpc>
            </a:pPr>
            <a:r>
              <a:rPr lang="it-IT" altLang="it-IT" sz="2800" dirty="0"/>
              <a:t>le dichiarazioni acquisite in sede ispettiva </a:t>
            </a:r>
            <a:r>
              <a:rPr lang="it-IT" altLang="it-IT" sz="2800" u="sng" dirty="0"/>
              <a:t>vanno riscontrate con elementi </a:t>
            </a:r>
            <a:r>
              <a:rPr lang="it-IT" altLang="it-IT" sz="2800" dirty="0"/>
              <a:t>risultanti dalla documentazione esaminata o da altre dichiarazioni rese da prestatori di lavoro o da terzi;</a:t>
            </a:r>
          </a:p>
          <a:p>
            <a:pPr>
              <a:lnSpc>
                <a:spcPct val="80000"/>
              </a:lnSpc>
            </a:pPr>
            <a:r>
              <a:rPr lang="it-IT" altLang="it-IT" sz="2800" u="sng" dirty="0" err="1"/>
              <a:t>ll</a:t>
            </a:r>
            <a:r>
              <a:rPr lang="it-IT" altLang="it-IT" sz="2800" u="sng" dirty="0"/>
              <a:t> personale ispettivo non può fornire alcuna copia </a:t>
            </a:r>
            <a:r>
              <a:rPr lang="it-IT" altLang="it-IT" sz="2800" dirty="0"/>
              <a:t>dei verbali delle dichiarazioni</a:t>
            </a:r>
          </a:p>
          <a:p>
            <a:endParaRPr lang="it-IT" dirty="0"/>
          </a:p>
        </p:txBody>
      </p:sp>
    </p:spTree>
    <p:extLst>
      <p:ext uri="{BB962C8B-B14F-4D97-AF65-F5344CB8AC3E}">
        <p14:creationId xmlns:p14="http://schemas.microsoft.com/office/powerpoint/2010/main" val="1342530667"/>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sz="2800" dirty="0" smtClean="0"/>
              <a:t>Art. 10:</a:t>
            </a:r>
          </a:p>
          <a:p>
            <a:pPr marL="0" indent="0">
              <a:buNone/>
            </a:pPr>
            <a:r>
              <a:rPr lang="it-IT" sz="2800" u="sng" dirty="0" smtClean="0"/>
              <a:t>il funzionario ispettivo fornisce indicazioni</a:t>
            </a:r>
          </a:p>
          <a:p>
            <a:pPr marL="0" indent="0">
              <a:buNone/>
            </a:pPr>
            <a:r>
              <a:rPr lang="it-IT" sz="2800" dirty="0" smtClean="0"/>
              <a:t>al </a:t>
            </a:r>
            <a:r>
              <a:rPr lang="it-IT" sz="2800" dirty="0" err="1" smtClean="0"/>
              <a:t>ddl</a:t>
            </a:r>
            <a:r>
              <a:rPr lang="it-IT" sz="2800" dirty="0" smtClean="0"/>
              <a:t>, lavoratore o professionista per la corretta attuazione della normativa in materia di lavoro (cfr. art. 8 D.lgs. 124/2004) </a:t>
            </a:r>
            <a:endParaRPr lang="it-IT" sz="2800" dirty="0"/>
          </a:p>
        </p:txBody>
      </p:sp>
    </p:spTree>
    <p:extLst>
      <p:ext uri="{BB962C8B-B14F-4D97-AF65-F5344CB8AC3E}">
        <p14:creationId xmlns:p14="http://schemas.microsoft.com/office/powerpoint/2010/main" val="1209406058"/>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395536" y="908720"/>
            <a:ext cx="8229600" cy="5215880"/>
          </a:xfrm>
        </p:spPr>
        <p:txBody>
          <a:bodyPr/>
          <a:lstStyle/>
          <a:p>
            <a:r>
              <a:rPr lang="it-IT" sz="2800" dirty="0" smtClean="0"/>
              <a:t>Art. 11:</a:t>
            </a:r>
          </a:p>
          <a:p>
            <a:pPr marL="0" indent="0">
              <a:buNone/>
            </a:pPr>
            <a:r>
              <a:rPr lang="it-IT" sz="2800" u="sng" dirty="0" smtClean="0"/>
              <a:t>Il personale ispettivo chiede la documentazione </a:t>
            </a:r>
            <a:r>
              <a:rPr lang="it-IT" sz="2800" dirty="0"/>
              <a:t> </a:t>
            </a:r>
            <a:r>
              <a:rPr lang="it-IT" sz="2800" dirty="0" smtClean="0"/>
              <a:t>ulteriore tramite il verbale di primo accesso ispettivo.</a:t>
            </a:r>
          </a:p>
          <a:p>
            <a:pPr marL="0" indent="0">
              <a:buNone/>
            </a:pPr>
            <a:endParaRPr lang="it-IT" sz="2800" dirty="0" smtClean="0"/>
          </a:p>
          <a:p>
            <a:pPr marL="0" indent="0">
              <a:buNone/>
            </a:pPr>
            <a:r>
              <a:rPr lang="it-IT" sz="2800" dirty="0" smtClean="0"/>
              <a:t>NB. La mancata esibizione di documenti o informazioni comporta le sanzioni penali previste dall’art. 4 L. 628/1961.</a:t>
            </a:r>
            <a:endParaRPr lang="it-IT" sz="2800" dirty="0"/>
          </a:p>
        </p:txBody>
      </p:sp>
    </p:spTree>
    <p:extLst>
      <p:ext uri="{BB962C8B-B14F-4D97-AF65-F5344CB8AC3E}">
        <p14:creationId xmlns:p14="http://schemas.microsoft.com/office/powerpoint/2010/main" val="3687760913"/>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2"/>
          <p:cNvSpPr>
            <a:spLocks noGrp="1" noChangeArrowheads="1"/>
          </p:cNvSpPr>
          <p:nvPr>
            <p:ph type="title"/>
          </p:nvPr>
        </p:nvSpPr>
        <p:spPr>
          <a:xfrm>
            <a:off x="457200" y="274638"/>
            <a:ext cx="8229600" cy="774700"/>
          </a:xfrm>
        </p:spPr>
        <p:txBody>
          <a:bodyPr/>
          <a:lstStyle/>
          <a:p>
            <a:r>
              <a:rPr lang="it-IT" altLang="it-IT" sz="3200" dirty="0">
                <a:solidFill>
                  <a:schemeClr val="hlink"/>
                </a:solidFill>
              </a:rPr>
              <a:t>Le tipologie di lavoro riscontrabili</a:t>
            </a:r>
          </a:p>
        </p:txBody>
      </p:sp>
      <p:sp>
        <p:nvSpPr>
          <p:cNvPr id="139267" name="Rectangle 3"/>
          <p:cNvSpPr>
            <a:spLocks noGrp="1" noChangeArrowheads="1"/>
          </p:cNvSpPr>
          <p:nvPr>
            <p:ph type="body" idx="1"/>
          </p:nvPr>
        </p:nvSpPr>
        <p:spPr>
          <a:xfrm>
            <a:off x="838200" y="1376363"/>
            <a:ext cx="8007350" cy="4719637"/>
          </a:xfrm>
        </p:spPr>
        <p:txBody>
          <a:bodyPr/>
          <a:lstStyle/>
          <a:p>
            <a:r>
              <a:rPr lang="it-IT" altLang="it-IT" sz="2800" dirty="0"/>
              <a:t>Lavoratori subordinati</a:t>
            </a:r>
          </a:p>
          <a:p>
            <a:r>
              <a:rPr lang="it-IT" altLang="it-IT" sz="2800" dirty="0" smtClean="0"/>
              <a:t>Lavoratori </a:t>
            </a:r>
            <a:r>
              <a:rPr lang="it-IT" altLang="it-IT" sz="2800" dirty="0"/>
              <a:t>parasubordinati (mini </a:t>
            </a:r>
            <a:r>
              <a:rPr lang="it-IT" altLang="it-IT" sz="2800" dirty="0" err="1"/>
              <a:t>cococo</a:t>
            </a:r>
            <a:r>
              <a:rPr lang="it-IT" altLang="it-IT" sz="2800" dirty="0"/>
              <a:t> e </a:t>
            </a:r>
            <a:r>
              <a:rPr lang="it-IT" altLang="it-IT" sz="2800" dirty="0" err="1"/>
              <a:t>cocopro</a:t>
            </a:r>
            <a:r>
              <a:rPr lang="it-IT" altLang="it-IT" sz="2800" dirty="0"/>
              <a:t>)</a:t>
            </a:r>
          </a:p>
          <a:p>
            <a:r>
              <a:rPr lang="it-IT" altLang="it-IT" sz="2800" dirty="0" smtClean="0"/>
              <a:t>Associati </a:t>
            </a:r>
            <a:r>
              <a:rPr lang="it-IT" altLang="it-IT" sz="2800" dirty="0"/>
              <a:t>in partecipazione</a:t>
            </a:r>
          </a:p>
          <a:p>
            <a:r>
              <a:rPr lang="it-IT" altLang="it-IT" sz="2800" dirty="0" smtClean="0"/>
              <a:t>Lavoratori occasionali di tipo accessorio</a:t>
            </a:r>
          </a:p>
          <a:p>
            <a:r>
              <a:rPr lang="it-IT" altLang="it-IT" sz="2800" dirty="0" smtClean="0"/>
              <a:t>I lavoratori ex art. 2222 c.c.</a:t>
            </a:r>
            <a:endParaRPr lang="it-IT" altLang="it-IT" sz="2800" dirty="0"/>
          </a:p>
          <a:p>
            <a:endParaRPr lang="it-IT" altLang="it-IT" sz="2800" dirty="0" smtClean="0"/>
          </a:p>
          <a:p>
            <a:endParaRPr lang="it-IT" altLang="it-IT" dirty="0"/>
          </a:p>
          <a:p>
            <a:endParaRPr lang="it-IT" altLang="it-IT" dirty="0"/>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2"/>
          <p:cNvSpPr>
            <a:spLocks noGrp="1" noChangeArrowheads="1"/>
          </p:cNvSpPr>
          <p:nvPr>
            <p:ph type="title"/>
          </p:nvPr>
        </p:nvSpPr>
        <p:spPr>
          <a:xfrm>
            <a:off x="457200" y="274638"/>
            <a:ext cx="8229600" cy="731837"/>
          </a:xfrm>
        </p:spPr>
        <p:txBody>
          <a:bodyPr/>
          <a:lstStyle/>
          <a:p>
            <a:r>
              <a:rPr lang="it-IT" altLang="it-IT" sz="3200" dirty="0">
                <a:solidFill>
                  <a:schemeClr val="hlink"/>
                </a:solidFill>
              </a:rPr>
              <a:t>Lavoratori subordinati</a:t>
            </a:r>
          </a:p>
        </p:txBody>
      </p:sp>
      <p:sp>
        <p:nvSpPr>
          <p:cNvPr id="140291" name="Rectangle 3"/>
          <p:cNvSpPr>
            <a:spLocks noGrp="1" noChangeArrowheads="1"/>
          </p:cNvSpPr>
          <p:nvPr>
            <p:ph type="body" idx="1"/>
          </p:nvPr>
        </p:nvSpPr>
        <p:spPr>
          <a:xfrm>
            <a:off x="481970" y="1196752"/>
            <a:ext cx="8210550" cy="4899025"/>
          </a:xfrm>
        </p:spPr>
        <p:txBody>
          <a:bodyPr/>
          <a:lstStyle/>
          <a:p>
            <a:pPr>
              <a:lnSpc>
                <a:spcPct val="80000"/>
              </a:lnSpc>
            </a:pPr>
            <a:r>
              <a:rPr lang="it-IT" altLang="it-IT" sz="2800" u="sng" dirty="0"/>
              <a:t>Definizione</a:t>
            </a:r>
            <a:r>
              <a:rPr lang="it-IT" altLang="it-IT" sz="2800" dirty="0" smtClean="0"/>
              <a:t>: art</a:t>
            </a:r>
            <a:r>
              <a:rPr lang="it-IT" altLang="it-IT" sz="2800" dirty="0"/>
              <a:t>. 2094 cc “</a:t>
            </a:r>
            <a:r>
              <a:rPr lang="it-IT" altLang="it-IT" sz="2800" i="1" dirty="0"/>
              <a:t>E’ prestatore di lavoro subordinato chi si obbliga mediante retribuzione a collaborare nell’impresa, prestando il proprio lavoro intellettuale o manuale alle </a:t>
            </a:r>
            <a:r>
              <a:rPr lang="it-IT" altLang="it-IT" sz="2800" i="1" u="sng" dirty="0"/>
              <a:t>dipendenze</a:t>
            </a:r>
            <a:r>
              <a:rPr lang="it-IT" altLang="it-IT" sz="2800" i="1" dirty="0"/>
              <a:t> e sotto la </a:t>
            </a:r>
            <a:r>
              <a:rPr lang="it-IT" altLang="it-IT" sz="2800" i="1" u="sng" dirty="0"/>
              <a:t>direzione</a:t>
            </a:r>
            <a:r>
              <a:rPr lang="it-IT" altLang="it-IT" sz="2800" i="1" dirty="0"/>
              <a:t> dell’imprenditore</a:t>
            </a:r>
            <a:r>
              <a:rPr lang="it-IT" altLang="it-IT" sz="2800" dirty="0"/>
              <a:t>”.</a:t>
            </a:r>
          </a:p>
          <a:p>
            <a:pPr>
              <a:lnSpc>
                <a:spcPct val="80000"/>
              </a:lnSpc>
              <a:buFont typeface="Wingdings" panose="05000000000000000000" pitchFamily="2" charset="2"/>
              <a:buNone/>
            </a:pPr>
            <a:endParaRPr lang="it-IT" altLang="it-IT" sz="2800" dirty="0"/>
          </a:p>
          <a:p>
            <a:pPr>
              <a:lnSpc>
                <a:spcPct val="80000"/>
              </a:lnSpc>
            </a:pPr>
            <a:r>
              <a:rPr lang="it-IT" altLang="it-IT" sz="2800" u="sng" dirty="0"/>
              <a:t>Requisiti per la regolarizzazione</a:t>
            </a:r>
            <a:r>
              <a:rPr lang="it-IT" altLang="it-IT" sz="2800" dirty="0"/>
              <a:t>:</a:t>
            </a:r>
          </a:p>
          <a:p>
            <a:pPr>
              <a:lnSpc>
                <a:spcPct val="80000"/>
              </a:lnSpc>
              <a:buFont typeface="Wingdings" panose="05000000000000000000" pitchFamily="2" charset="2"/>
              <a:buNone/>
            </a:pPr>
            <a:r>
              <a:rPr lang="it-IT" altLang="it-IT" sz="2800" dirty="0"/>
              <a:t>  	Comunicazione preventiva (24h prima) ai servizi di competenza</a:t>
            </a:r>
          </a:p>
          <a:p>
            <a:pPr>
              <a:lnSpc>
                <a:spcPct val="80000"/>
              </a:lnSpc>
              <a:buFont typeface="Wingdings" panose="05000000000000000000" pitchFamily="2" charset="2"/>
              <a:buNone/>
            </a:pPr>
            <a:r>
              <a:rPr lang="it-IT" altLang="it-IT" sz="2800" dirty="0"/>
              <a:t>	Può costituire indice di regolarità l’esibizione di una busta paga aggiornata (riporta la data di assunzione).</a:t>
            </a:r>
          </a:p>
          <a:p>
            <a:pPr>
              <a:lnSpc>
                <a:spcPct val="80000"/>
              </a:lnSpc>
              <a:buFont typeface="Wingdings" panose="05000000000000000000" pitchFamily="2" charset="2"/>
              <a:buNone/>
            </a:pPr>
            <a:endParaRPr lang="it-IT" altLang="it-IT" sz="2800" dirty="0"/>
          </a:p>
          <a:p>
            <a:pPr>
              <a:lnSpc>
                <a:spcPct val="80000"/>
              </a:lnSpc>
              <a:buFont typeface="Wingdings" panose="05000000000000000000" pitchFamily="2" charset="2"/>
              <a:buNone/>
            </a:pPr>
            <a:r>
              <a:rPr lang="it-IT" altLang="it-IT" sz="2400" dirty="0"/>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a:xfrm>
            <a:off x="457200" y="274638"/>
            <a:ext cx="8229600" cy="415925"/>
          </a:xfrm>
        </p:spPr>
        <p:txBody>
          <a:bodyPr/>
          <a:lstStyle/>
          <a:p>
            <a:r>
              <a:rPr lang="it-IT" altLang="it-IT" sz="3200" dirty="0" smtClean="0">
                <a:solidFill>
                  <a:schemeClr val="hlink"/>
                </a:solidFill>
              </a:rPr>
              <a:t>Lavoratori parasubordinati</a:t>
            </a:r>
            <a:endParaRPr lang="it-IT" altLang="it-IT" sz="3200" dirty="0">
              <a:solidFill>
                <a:schemeClr val="hlink"/>
              </a:solidFill>
            </a:endParaRPr>
          </a:p>
        </p:txBody>
      </p:sp>
      <p:sp>
        <p:nvSpPr>
          <p:cNvPr id="141315" name="Rectangle 3"/>
          <p:cNvSpPr>
            <a:spLocks noGrp="1" noChangeArrowheads="1"/>
          </p:cNvSpPr>
          <p:nvPr>
            <p:ph type="body" idx="1"/>
          </p:nvPr>
        </p:nvSpPr>
        <p:spPr>
          <a:xfrm>
            <a:off x="838200" y="836613"/>
            <a:ext cx="8007350" cy="5259387"/>
          </a:xfrm>
        </p:spPr>
        <p:txBody>
          <a:bodyPr/>
          <a:lstStyle/>
          <a:p>
            <a:pPr marL="0" indent="0">
              <a:lnSpc>
                <a:spcPct val="80000"/>
              </a:lnSpc>
              <a:buNone/>
            </a:pPr>
            <a:r>
              <a:rPr lang="it-IT" altLang="it-IT" sz="2800" u="sng" dirty="0" smtClean="0"/>
              <a:t>LAVORO A PROGETTO</a:t>
            </a:r>
          </a:p>
          <a:p>
            <a:pPr marL="0" indent="0">
              <a:lnSpc>
                <a:spcPct val="80000"/>
              </a:lnSpc>
              <a:buNone/>
            </a:pPr>
            <a:endParaRPr lang="it-IT" altLang="it-IT" sz="2800" u="sng" dirty="0" smtClean="0"/>
          </a:p>
          <a:p>
            <a:pPr>
              <a:lnSpc>
                <a:spcPct val="80000"/>
              </a:lnSpc>
            </a:pPr>
            <a:r>
              <a:rPr lang="it-IT" altLang="it-IT" sz="2800" u="sng" dirty="0" smtClean="0"/>
              <a:t>Definizione </a:t>
            </a:r>
            <a:r>
              <a:rPr lang="it-IT" altLang="it-IT" sz="2800" dirty="0"/>
              <a:t>:</a:t>
            </a:r>
            <a:r>
              <a:rPr lang="it-IT" altLang="it-IT" sz="2800" dirty="0" smtClean="0"/>
              <a:t> </a:t>
            </a:r>
            <a:r>
              <a:rPr lang="it-IT" altLang="it-IT" sz="2800" dirty="0"/>
              <a:t>art. 61 D.lgs. </a:t>
            </a:r>
            <a:r>
              <a:rPr lang="it-IT" altLang="it-IT" sz="2800" dirty="0" smtClean="0"/>
              <a:t>276/2003 </a:t>
            </a:r>
            <a:r>
              <a:rPr lang="it-IT" altLang="it-IT" sz="2800" dirty="0"/>
              <a:t>rapporti di lavoro senza vincolo di subordinazione e svolti in collaborazione coordinata e continuativa da ricondurre ad un progetto legato ad un risultato finale (eccezione per i cd. mini </a:t>
            </a:r>
            <a:r>
              <a:rPr lang="it-IT" altLang="it-IT" sz="2800" dirty="0" err="1"/>
              <a:t>cococo</a:t>
            </a:r>
            <a:r>
              <a:rPr lang="it-IT" altLang="it-IT" sz="2800" dirty="0"/>
              <a:t>). </a:t>
            </a:r>
          </a:p>
          <a:p>
            <a:pPr>
              <a:lnSpc>
                <a:spcPct val="80000"/>
              </a:lnSpc>
              <a:buFont typeface="Wingdings" panose="05000000000000000000" pitchFamily="2" charset="2"/>
              <a:buNone/>
            </a:pPr>
            <a:endParaRPr lang="it-IT" altLang="it-IT" sz="2800" dirty="0"/>
          </a:p>
          <a:p>
            <a:pPr>
              <a:lnSpc>
                <a:spcPct val="80000"/>
              </a:lnSpc>
            </a:pPr>
            <a:r>
              <a:rPr lang="it-IT" altLang="it-IT" sz="2800" dirty="0"/>
              <a:t>Requisiti per la regolarizzazione: comunicazione preventiva (24h prima) ai servizi di competenza</a:t>
            </a:r>
          </a:p>
          <a:p>
            <a:pPr>
              <a:lnSpc>
                <a:spcPct val="80000"/>
              </a:lnSpc>
              <a:buFont typeface="Wingdings" panose="05000000000000000000" pitchFamily="2" charset="2"/>
              <a:buNone/>
            </a:pPr>
            <a:endParaRPr lang="it-IT" altLang="it-IT" sz="2800" dirty="0"/>
          </a:p>
          <a:p>
            <a:pPr>
              <a:lnSpc>
                <a:spcPct val="80000"/>
              </a:lnSpc>
              <a:buFont typeface="Wingdings" panose="05000000000000000000" pitchFamily="2" charset="2"/>
              <a:buNone/>
            </a:pPr>
            <a:endParaRPr lang="it-IT" altLang="it-IT" sz="1800" dirty="0"/>
          </a:p>
          <a:p>
            <a:pPr>
              <a:lnSpc>
                <a:spcPct val="80000"/>
              </a:lnSpc>
              <a:buFont typeface="Wingdings" panose="05000000000000000000" pitchFamily="2" charset="2"/>
              <a:buNone/>
            </a:pPr>
            <a:endParaRPr lang="it-IT" altLang="it-IT" sz="1800" dirty="0"/>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4082"/>
          </a:xfrm>
        </p:spPr>
        <p:txBody>
          <a:bodyPr/>
          <a:lstStyle/>
          <a:p>
            <a:r>
              <a:rPr lang="it-IT" sz="3200" dirty="0" smtClean="0">
                <a:solidFill>
                  <a:schemeClr val="hlink"/>
                </a:solidFill>
              </a:rPr>
              <a:t>Esclusioni</a:t>
            </a:r>
            <a:endParaRPr lang="it-IT" sz="3200" dirty="0">
              <a:solidFill>
                <a:schemeClr val="hlink"/>
              </a:solidFill>
            </a:endParaRPr>
          </a:p>
        </p:txBody>
      </p:sp>
      <p:sp>
        <p:nvSpPr>
          <p:cNvPr id="3" name="Segnaposto contenuto 2"/>
          <p:cNvSpPr>
            <a:spLocks noGrp="1"/>
          </p:cNvSpPr>
          <p:nvPr>
            <p:ph idx="1"/>
          </p:nvPr>
        </p:nvSpPr>
        <p:spPr>
          <a:xfrm>
            <a:off x="457200" y="1268760"/>
            <a:ext cx="8229600" cy="4495800"/>
          </a:xfrm>
        </p:spPr>
        <p:txBody>
          <a:bodyPr/>
          <a:lstStyle/>
          <a:p>
            <a:r>
              <a:rPr lang="it-IT" dirty="0" smtClean="0"/>
              <a:t>Sono escluse da tale disciplina le </a:t>
            </a:r>
            <a:r>
              <a:rPr lang="it-IT" u="sng" dirty="0" smtClean="0"/>
              <a:t>professioni intellettuali </a:t>
            </a:r>
            <a:r>
              <a:rPr lang="it-IT" dirty="0" smtClean="0"/>
              <a:t>per l’esercizio delle quali è necessaria l’iscrizione in appositi albi professionali, i </a:t>
            </a:r>
            <a:r>
              <a:rPr lang="it-IT" u="sng" dirty="0" smtClean="0"/>
              <a:t>componenti degli organi di amministrazione </a:t>
            </a:r>
            <a:r>
              <a:rPr lang="it-IT" dirty="0" smtClean="0"/>
              <a:t>e controllo delle società nonché i </a:t>
            </a:r>
            <a:r>
              <a:rPr lang="it-IT" u="sng" dirty="0" smtClean="0"/>
              <a:t>percettori di pensione </a:t>
            </a:r>
            <a:r>
              <a:rPr lang="it-IT" dirty="0" smtClean="0"/>
              <a:t>di vecchiaia</a:t>
            </a:r>
            <a:endParaRPr lang="it-IT" dirty="0"/>
          </a:p>
        </p:txBody>
      </p:sp>
    </p:spTree>
    <p:extLst>
      <p:ext uri="{BB962C8B-B14F-4D97-AF65-F5344CB8AC3E}">
        <p14:creationId xmlns:p14="http://schemas.microsoft.com/office/powerpoint/2010/main" val="3269230687"/>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a:xfrm>
            <a:off x="457200" y="274638"/>
            <a:ext cx="8229600" cy="731837"/>
          </a:xfrm>
        </p:spPr>
        <p:txBody>
          <a:bodyPr/>
          <a:lstStyle/>
          <a:p>
            <a:r>
              <a:rPr lang="it-IT" altLang="it-IT" sz="3200" dirty="0">
                <a:solidFill>
                  <a:schemeClr val="hlink"/>
                </a:solidFill>
              </a:rPr>
              <a:t>Legge 183/2010</a:t>
            </a:r>
          </a:p>
        </p:txBody>
      </p:sp>
      <p:sp>
        <p:nvSpPr>
          <p:cNvPr id="129027" name="Rectangle 3"/>
          <p:cNvSpPr>
            <a:spLocks noGrp="1" noChangeArrowheads="1"/>
          </p:cNvSpPr>
          <p:nvPr>
            <p:ph type="body" idx="1"/>
          </p:nvPr>
        </p:nvSpPr>
        <p:spPr>
          <a:xfrm>
            <a:off x="635000" y="1125538"/>
            <a:ext cx="7897440" cy="4970462"/>
          </a:xfrm>
        </p:spPr>
        <p:txBody>
          <a:bodyPr/>
          <a:lstStyle/>
          <a:p>
            <a:pPr algn="just">
              <a:buFont typeface="Wingdings" panose="05000000000000000000" pitchFamily="2" charset="2"/>
              <a:buNone/>
            </a:pPr>
            <a:r>
              <a:rPr lang="it-IT" altLang="it-IT" sz="2800" dirty="0" smtClean="0"/>
              <a:t>	L’art</a:t>
            </a:r>
            <a:r>
              <a:rPr lang="it-IT" altLang="it-IT" sz="2800" dirty="0"/>
              <a:t>. 33 riscrive totalmente l’art. 13 del </a:t>
            </a:r>
            <a:r>
              <a:rPr lang="it-IT" altLang="it-IT" sz="2800" dirty="0" smtClean="0"/>
              <a:t>d.lgs. 124</a:t>
            </a:r>
            <a:r>
              <a:rPr lang="it-IT" altLang="it-IT" sz="2800" dirty="0"/>
              <a:t>/’04 introducendo di fatto nuove linee guida sulla procedimentalizzazione dell’attività ispettiva in ordine a:</a:t>
            </a:r>
          </a:p>
          <a:p>
            <a:pPr>
              <a:buFont typeface="Wingdings" panose="05000000000000000000" pitchFamily="2" charset="2"/>
              <a:buNone/>
            </a:pPr>
            <a:endParaRPr lang="it-IT" altLang="it-IT" sz="1800" dirty="0"/>
          </a:p>
          <a:p>
            <a:r>
              <a:rPr lang="it-IT" altLang="it-IT" sz="2800" dirty="0"/>
              <a:t>Modalità di accesso</a:t>
            </a:r>
          </a:p>
          <a:p>
            <a:r>
              <a:rPr lang="it-IT" altLang="it-IT" sz="2800" dirty="0"/>
              <a:t>Verbale di primo accesso</a:t>
            </a:r>
          </a:p>
          <a:p>
            <a:r>
              <a:rPr lang="it-IT" altLang="it-IT" sz="2800" dirty="0"/>
              <a:t>Potere di diffida</a:t>
            </a:r>
          </a:p>
          <a:p>
            <a:r>
              <a:rPr lang="it-IT" altLang="it-IT" sz="2800" dirty="0"/>
              <a:t>Verbalizzazione unica</a:t>
            </a:r>
          </a:p>
          <a:p>
            <a:r>
              <a:rPr lang="it-IT" altLang="it-IT" sz="2800" dirty="0"/>
              <a:t>Motivazione degli atti.</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850106"/>
          </a:xfrm>
        </p:spPr>
        <p:txBody>
          <a:bodyPr/>
          <a:lstStyle/>
          <a:p>
            <a:r>
              <a:rPr lang="it-IT" sz="3200" dirty="0">
                <a:solidFill>
                  <a:schemeClr val="hlink"/>
                </a:solidFill>
              </a:rPr>
              <a:t>Requisiti</a:t>
            </a:r>
          </a:p>
        </p:txBody>
      </p:sp>
      <p:sp>
        <p:nvSpPr>
          <p:cNvPr id="3" name="Segnaposto contenuto 2"/>
          <p:cNvSpPr>
            <a:spLocks noGrp="1"/>
          </p:cNvSpPr>
          <p:nvPr>
            <p:ph idx="1"/>
          </p:nvPr>
        </p:nvSpPr>
        <p:spPr>
          <a:xfrm>
            <a:off x="457200" y="1340768"/>
            <a:ext cx="8229600" cy="4755232"/>
          </a:xfrm>
        </p:spPr>
        <p:txBody>
          <a:bodyPr/>
          <a:lstStyle/>
          <a:p>
            <a:pPr>
              <a:lnSpc>
                <a:spcPct val="80000"/>
              </a:lnSpc>
            </a:pPr>
            <a:r>
              <a:rPr lang="it-IT" altLang="it-IT" sz="2800" dirty="0"/>
              <a:t>Requisiti:</a:t>
            </a:r>
          </a:p>
          <a:p>
            <a:pPr>
              <a:lnSpc>
                <a:spcPct val="80000"/>
              </a:lnSpc>
              <a:buNone/>
            </a:pPr>
            <a:r>
              <a:rPr lang="it-IT" altLang="it-IT" sz="2800" dirty="0"/>
              <a:t>	</a:t>
            </a:r>
            <a:endParaRPr lang="it-IT" altLang="it-IT" sz="2800" dirty="0" smtClean="0"/>
          </a:p>
          <a:p>
            <a:pPr marL="514350" indent="-514350">
              <a:lnSpc>
                <a:spcPct val="80000"/>
              </a:lnSpc>
              <a:buFont typeface="+mj-lt"/>
              <a:buAutoNum type="arabicPeriod"/>
            </a:pPr>
            <a:r>
              <a:rPr lang="it-IT" altLang="it-IT" sz="2800" dirty="0" smtClean="0"/>
              <a:t>il </a:t>
            </a:r>
            <a:r>
              <a:rPr lang="it-IT" altLang="it-IT" sz="2800" dirty="0"/>
              <a:t>progetto deve avere forma scritta;</a:t>
            </a:r>
          </a:p>
          <a:p>
            <a:pPr marL="514350" indent="-514350">
              <a:lnSpc>
                <a:spcPct val="80000"/>
              </a:lnSpc>
              <a:buFont typeface="+mj-lt"/>
              <a:buAutoNum type="arabicPeriod"/>
            </a:pPr>
            <a:r>
              <a:rPr lang="it-IT" altLang="it-IT" sz="2800" dirty="0" smtClean="0"/>
              <a:t>non </a:t>
            </a:r>
            <a:r>
              <a:rPr lang="it-IT" altLang="it-IT" sz="2800" dirty="0"/>
              <a:t>può consistere in una mera riproposizione dell’oggetto sociale</a:t>
            </a:r>
          </a:p>
          <a:p>
            <a:pPr marL="514350" indent="-514350">
              <a:lnSpc>
                <a:spcPct val="80000"/>
              </a:lnSpc>
              <a:buFont typeface="+mj-lt"/>
              <a:buAutoNum type="arabicPeriod"/>
            </a:pPr>
            <a:r>
              <a:rPr lang="it-IT" altLang="it-IT" sz="2800" dirty="0" smtClean="0"/>
              <a:t>il </a:t>
            </a:r>
            <a:r>
              <a:rPr lang="it-IT" altLang="it-IT" sz="2800" dirty="0"/>
              <a:t>progetto deve essere collegato a un determinato risultato finale</a:t>
            </a:r>
          </a:p>
          <a:p>
            <a:pPr marL="514350" indent="-514350">
              <a:lnSpc>
                <a:spcPct val="80000"/>
              </a:lnSpc>
              <a:buFont typeface="+mj-lt"/>
              <a:buAutoNum type="arabicPeriod"/>
            </a:pPr>
            <a:r>
              <a:rPr lang="it-IT" altLang="it-IT" sz="2800" dirty="0" smtClean="0"/>
              <a:t>non </a:t>
            </a:r>
            <a:r>
              <a:rPr lang="it-IT" altLang="it-IT" sz="2800" dirty="0"/>
              <a:t>può consistere in compiti meramente esecutivi </a:t>
            </a:r>
            <a:r>
              <a:rPr lang="it-IT" altLang="it-IT" sz="2800" dirty="0" smtClean="0"/>
              <a:t>e </a:t>
            </a:r>
            <a:r>
              <a:rPr lang="it-IT" altLang="it-IT" sz="2800" dirty="0"/>
              <a:t>ripetitivi.</a:t>
            </a:r>
          </a:p>
          <a:p>
            <a:endParaRPr lang="it-IT" dirty="0"/>
          </a:p>
        </p:txBody>
      </p:sp>
    </p:spTree>
    <p:extLst>
      <p:ext uri="{BB962C8B-B14F-4D97-AF65-F5344CB8AC3E}">
        <p14:creationId xmlns:p14="http://schemas.microsoft.com/office/powerpoint/2010/main" val="4253485546"/>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980728"/>
            <a:ext cx="8229600" cy="5115272"/>
          </a:xfrm>
        </p:spPr>
        <p:txBody>
          <a:bodyPr/>
          <a:lstStyle/>
          <a:p>
            <a:pPr marL="0" indent="0">
              <a:buNone/>
            </a:pPr>
            <a:r>
              <a:rPr lang="it-IT" sz="2800" u="sng" dirty="0" smtClean="0"/>
              <a:t>LAVORO OCCASIONALE</a:t>
            </a:r>
          </a:p>
          <a:p>
            <a:pPr marL="0" indent="0">
              <a:buNone/>
            </a:pPr>
            <a:endParaRPr lang="it-IT" sz="2800" u="sng" dirty="0" smtClean="0"/>
          </a:p>
          <a:p>
            <a:pPr algn="just">
              <a:lnSpc>
                <a:spcPct val="80000"/>
              </a:lnSpc>
            </a:pPr>
            <a:r>
              <a:rPr lang="it-IT" altLang="it-IT" sz="2800" u="sng" dirty="0"/>
              <a:t>Definizione </a:t>
            </a:r>
            <a:r>
              <a:rPr lang="it-IT" altLang="it-IT" sz="2800" dirty="0"/>
              <a:t>: art. </a:t>
            </a:r>
            <a:r>
              <a:rPr lang="it-IT" altLang="it-IT" sz="2800" dirty="0" smtClean="0"/>
              <a:t>61, C. 2 </a:t>
            </a:r>
            <a:r>
              <a:rPr lang="it-IT" altLang="it-IT" sz="2800" dirty="0"/>
              <a:t>D.lgs. 276/2003 </a:t>
            </a:r>
            <a:r>
              <a:rPr lang="it-IT" altLang="it-IT" sz="2800" dirty="0" smtClean="0"/>
              <a:t>S</a:t>
            </a:r>
            <a:r>
              <a:rPr lang="it-IT" sz="2800" dirty="0" smtClean="0"/>
              <a:t>ono le prestazioni occasionali di durata complessiva non superiore a trenta giorni nel corso dell’anno solare che non superano il compenso di 5 mila euro annui.</a:t>
            </a:r>
          </a:p>
          <a:p>
            <a:pPr algn="just">
              <a:lnSpc>
                <a:spcPct val="80000"/>
              </a:lnSpc>
            </a:pPr>
            <a:endParaRPr lang="it-IT" sz="2800" dirty="0" smtClean="0"/>
          </a:p>
          <a:p>
            <a:pPr>
              <a:lnSpc>
                <a:spcPct val="80000"/>
              </a:lnSpc>
            </a:pPr>
            <a:r>
              <a:rPr lang="it-IT" altLang="it-IT" sz="2800" dirty="0"/>
              <a:t>Requisiti per la regolarizzazione: comunicazione preventiva (24h prima) ai servizi di competenza</a:t>
            </a:r>
          </a:p>
          <a:p>
            <a:pPr>
              <a:lnSpc>
                <a:spcPct val="80000"/>
              </a:lnSpc>
            </a:pPr>
            <a:endParaRPr lang="it-IT" dirty="0"/>
          </a:p>
        </p:txBody>
      </p:sp>
    </p:spTree>
    <p:extLst>
      <p:ext uri="{BB962C8B-B14F-4D97-AF65-F5344CB8AC3E}">
        <p14:creationId xmlns:p14="http://schemas.microsoft.com/office/powerpoint/2010/main" val="3862391716"/>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2"/>
          <p:cNvSpPr>
            <a:spLocks noGrp="1" noChangeArrowheads="1"/>
          </p:cNvSpPr>
          <p:nvPr>
            <p:ph type="title"/>
          </p:nvPr>
        </p:nvSpPr>
        <p:spPr>
          <a:xfrm>
            <a:off x="457200" y="274638"/>
            <a:ext cx="8229600" cy="600075"/>
          </a:xfrm>
        </p:spPr>
        <p:txBody>
          <a:bodyPr/>
          <a:lstStyle/>
          <a:p>
            <a:r>
              <a:rPr lang="it-IT" altLang="it-IT" sz="3200" dirty="0">
                <a:solidFill>
                  <a:schemeClr val="hlink"/>
                </a:solidFill>
              </a:rPr>
              <a:t>Gli</a:t>
            </a:r>
            <a:r>
              <a:rPr lang="it-IT" altLang="it-IT" sz="3200" dirty="0">
                <a:solidFill>
                  <a:srgbClr val="C0C0C0"/>
                </a:solidFill>
              </a:rPr>
              <a:t> </a:t>
            </a:r>
            <a:r>
              <a:rPr lang="it-IT" altLang="it-IT" sz="3200" dirty="0">
                <a:solidFill>
                  <a:schemeClr val="hlink"/>
                </a:solidFill>
              </a:rPr>
              <a:t>associati in partecipazione</a:t>
            </a:r>
          </a:p>
        </p:txBody>
      </p:sp>
      <p:sp>
        <p:nvSpPr>
          <p:cNvPr id="151555" name="Rectangle 3"/>
          <p:cNvSpPr>
            <a:spLocks noGrp="1" noChangeArrowheads="1"/>
          </p:cNvSpPr>
          <p:nvPr>
            <p:ph type="body" idx="1"/>
          </p:nvPr>
        </p:nvSpPr>
        <p:spPr>
          <a:xfrm>
            <a:off x="395288" y="1412776"/>
            <a:ext cx="8450262" cy="5040412"/>
          </a:xfrm>
        </p:spPr>
        <p:txBody>
          <a:bodyPr/>
          <a:lstStyle/>
          <a:p>
            <a:pPr>
              <a:lnSpc>
                <a:spcPct val="80000"/>
              </a:lnSpc>
            </a:pPr>
            <a:r>
              <a:rPr lang="it-IT" altLang="it-IT" sz="2800" u="sng" dirty="0"/>
              <a:t>Definizione</a:t>
            </a:r>
            <a:r>
              <a:rPr lang="it-IT" altLang="it-IT" sz="2800" dirty="0"/>
              <a:t> – art. 2549 cc: “</a:t>
            </a:r>
            <a:r>
              <a:rPr lang="it-IT" altLang="it-IT" sz="2800" i="1" dirty="0"/>
              <a:t>Con il contratto di associazione in partecipazione l’associante attribuisce all’associato una partecipazione agli utili della sua impresa o di uno o più affari verso il corrispettivo di un determinato apporto</a:t>
            </a:r>
            <a:r>
              <a:rPr lang="it-IT" altLang="it-IT" sz="2800" dirty="0"/>
              <a:t>”. Il numero massimo di associati per </a:t>
            </a:r>
            <a:r>
              <a:rPr lang="it-IT" altLang="it-IT" sz="2800" dirty="0" smtClean="0"/>
              <a:t>la medesima attività </a:t>
            </a:r>
            <a:r>
              <a:rPr lang="it-IT" altLang="it-IT" sz="2800" dirty="0"/>
              <a:t>non può essere superiore a 3 (eccezione fatta per parenti 3° ed affini 2° e coniuge).</a:t>
            </a:r>
          </a:p>
          <a:p>
            <a:pPr>
              <a:lnSpc>
                <a:spcPct val="80000"/>
              </a:lnSpc>
              <a:buFont typeface="Wingdings" panose="05000000000000000000" pitchFamily="2" charset="2"/>
              <a:buNone/>
            </a:pPr>
            <a:endParaRPr lang="it-IT" altLang="it-IT" sz="2800" dirty="0" smtClean="0"/>
          </a:p>
          <a:p>
            <a:pPr>
              <a:lnSpc>
                <a:spcPct val="80000"/>
              </a:lnSpc>
              <a:buNone/>
            </a:pPr>
            <a:r>
              <a:rPr lang="it-IT" sz="2800" dirty="0" smtClean="0"/>
              <a:t>	Il mancato rispetto del n. massimo di associati comporta la riconduzione </a:t>
            </a:r>
            <a:r>
              <a:rPr lang="it-IT" sz="2800" dirty="0"/>
              <a:t>del rapporto a prestazione lavorativa di tipo subordinato a tempo </a:t>
            </a:r>
            <a:r>
              <a:rPr lang="it-IT" sz="2800" dirty="0" smtClean="0"/>
              <a:t>indeterminato.</a:t>
            </a:r>
            <a:endParaRPr lang="it-IT" sz="2800" dirty="0"/>
          </a:p>
          <a:p>
            <a:pPr>
              <a:lnSpc>
                <a:spcPct val="80000"/>
              </a:lnSpc>
              <a:buFont typeface="Wingdings" panose="05000000000000000000" pitchFamily="2" charset="2"/>
              <a:buNone/>
            </a:pPr>
            <a:endParaRPr lang="it-IT" altLang="it-IT" sz="2400" dirty="0"/>
          </a:p>
          <a:p>
            <a:pPr>
              <a:lnSpc>
                <a:spcPct val="80000"/>
              </a:lnSpc>
              <a:buFont typeface="Wingdings" panose="05000000000000000000" pitchFamily="2" charset="2"/>
              <a:buNone/>
            </a:pPr>
            <a:endParaRPr lang="it-IT" altLang="it-IT" sz="2400" dirty="0"/>
          </a:p>
          <a:p>
            <a:pPr>
              <a:lnSpc>
                <a:spcPct val="80000"/>
              </a:lnSpc>
              <a:buFont typeface="Wingdings" panose="05000000000000000000" pitchFamily="2" charset="2"/>
              <a:buNone/>
            </a:pPr>
            <a:r>
              <a:rPr lang="it-IT" altLang="it-IT" sz="1600" dirty="0"/>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4082"/>
          </a:xfrm>
        </p:spPr>
        <p:txBody>
          <a:bodyPr/>
          <a:lstStyle/>
          <a:p>
            <a:r>
              <a:rPr lang="it-IT" sz="3200" dirty="0">
                <a:solidFill>
                  <a:schemeClr val="hlink"/>
                </a:solidFill>
              </a:rPr>
              <a:t>Requisiti</a:t>
            </a:r>
          </a:p>
        </p:txBody>
      </p:sp>
      <p:sp>
        <p:nvSpPr>
          <p:cNvPr id="3" name="Segnaposto contenuto 2"/>
          <p:cNvSpPr>
            <a:spLocks noGrp="1"/>
          </p:cNvSpPr>
          <p:nvPr>
            <p:ph idx="1"/>
          </p:nvPr>
        </p:nvSpPr>
        <p:spPr>
          <a:xfrm>
            <a:off x="457200" y="1052736"/>
            <a:ext cx="8229600" cy="5043264"/>
          </a:xfrm>
        </p:spPr>
        <p:txBody>
          <a:bodyPr/>
          <a:lstStyle/>
          <a:p>
            <a:pPr>
              <a:lnSpc>
                <a:spcPct val="80000"/>
              </a:lnSpc>
            </a:pPr>
            <a:r>
              <a:rPr lang="it-IT" altLang="it-IT" sz="2800" dirty="0"/>
              <a:t>Requisiti per la regolarizzazione: </a:t>
            </a:r>
            <a:r>
              <a:rPr lang="it-IT" altLang="it-IT" sz="2800" dirty="0" smtClean="0"/>
              <a:t>comunicazione </a:t>
            </a:r>
            <a:r>
              <a:rPr lang="it-IT" altLang="it-IT" sz="2800" dirty="0"/>
              <a:t>preventiva (24h prima) ai servizi di competenza</a:t>
            </a:r>
          </a:p>
          <a:p>
            <a:pPr>
              <a:lnSpc>
                <a:spcPct val="80000"/>
              </a:lnSpc>
              <a:buNone/>
            </a:pPr>
            <a:endParaRPr lang="it-IT" altLang="it-IT" sz="2800" dirty="0"/>
          </a:p>
          <a:p>
            <a:pPr>
              <a:lnSpc>
                <a:spcPct val="80000"/>
              </a:lnSpc>
            </a:pPr>
            <a:r>
              <a:rPr lang="it-IT" altLang="it-IT" sz="2800" dirty="0" smtClean="0"/>
              <a:t>potere </a:t>
            </a:r>
            <a:r>
              <a:rPr lang="it-IT" altLang="it-IT" sz="2800" dirty="0"/>
              <a:t>di controllo in capo al prestatore sulla gestione economica </a:t>
            </a:r>
            <a:r>
              <a:rPr lang="it-IT" altLang="it-IT" sz="2800" dirty="0" smtClean="0"/>
              <a:t>dell’impresa </a:t>
            </a:r>
            <a:r>
              <a:rPr lang="it-IT" altLang="it-IT" sz="2800" dirty="0"/>
              <a:t>e diritto a rendiconto periodico</a:t>
            </a:r>
            <a:r>
              <a:rPr lang="it-IT" altLang="it-IT" sz="2800" dirty="0" smtClean="0"/>
              <a:t>;</a:t>
            </a:r>
          </a:p>
          <a:p>
            <a:pPr>
              <a:lnSpc>
                <a:spcPct val="80000"/>
              </a:lnSpc>
            </a:pPr>
            <a:endParaRPr lang="it-IT" altLang="it-IT" sz="2800" dirty="0"/>
          </a:p>
          <a:p>
            <a:pPr>
              <a:lnSpc>
                <a:spcPct val="80000"/>
              </a:lnSpc>
            </a:pPr>
            <a:r>
              <a:rPr lang="it-IT" altLang="it-IT" sz="2800" dirty="0" smtClean="0"/>
              <a:t>carattere </a:t>
            </a:r>
            <a:r>
              <a:rPr lang="it-IT" altLang="it-IT" sz="2800" dirty="0"/>
              <a:t>aleatorio del corrispettivo – esistenza di rischio d’impresa per il prestatore con possibilità di partecipare </a:t>
            </a:r>
            <a:r>
              <a:rPr lang="it-IT" altLang="it-IT" sz="2800" dirty="0" smtClean="0"/>
              <a:t>anche alle </a:t>
            </a:r>
            <a:r>
              <a:rPr lang="it-IT" altLang="it-IT" sz="2800" dirty="0"/>
              <a:t>perdite d’impresa</a:t>
            </a:r>
          </a:p>
          <a:p>
            <a:endParaRPr lang="it-IT" dirty="0"/>
          </a:p>
        </p:txBody>
      </p:sp>
    </p:spTree>
    <p:extLst>
      <p:ext uri="{BB962C8B-B14F-4D97-AF65-F5344CB8AC3E}">
        <p14:creationId xmlns:p14="http://schemas.microsoft.com/office/powerpoint/2010/main" val="980807145"/>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a:solidFill>
                  <a:schemeClr val="hlink"/>
                </a:solidFill>
              </a:rPr>
              <a:t>Il lavoro accessorio</a:t>
            </a:r>
            <a:r>
              <a:rPr lang="it-IT" dirty="0" smtClean="0"/>
              <a:t/>
            </a:r>
            <a:br>
              <a:rPr lang="it-IT" dirty="0" smtClean="0"/>
            </a:br>
            <a:endParaRPr lang="it-IT" dirty="0"/>
          </a:p>
        </p:txBody>
      </p:sp>
      <p:sp>
        <p:nvSpPr>
          <p:cNvPr id="3" name="Segnaposto contenuto 2"/>
          <p:cNvSpPr>
            <a:spLocks noGrp="1"/>
          </p:cNvSpPr>
          <p:nvPr>
            <p:ph idx="1"/>
          </p:nvPr>
        </p:nvSpPr>
        <p:spPr>
          <a:xfrm>
            <a:off x="457200" y="1196752"/>
            <a:ext cx="8229600" cy="4899248"/>
          </a:xfrm>
        </p:spPr>
        <p:txBody>
          <a:bodyPr/>
          <a:lstStyle/>
          <a:p>
            <a:pPr marL="0" indent="0">
              <a:buNone/>
            </a:pPr>
            <a:r>
              <a:rPr lang="it-IT" altLang="it-IT" sz="2800" u="sng" dirty="0"/>
              <a:t>Definizione </a:t>
            </a:r>
            <a:r>
              <a:rPr lang="it-IT" altLang="it-IT" sz="2800" dirty="0"/>
              <a:t>: art. </a:t>
            </a:r>
            <a:r>
              <a:rPr lang="it-IT" altLang="it-IT" sz="2800" dirty="0" smtClean="0"/>
              <a:t>70 </a:t>
            </a:r>
            <a:r>
              <a:rPr lang="it-IT" altLang="it-IT" sz="2800" dirty="0"/>
              <a:t>D.lgs. </a:t>
            </a:r>
            <a:r>
              <a:rPr lang="it-IT" altLang="it-IT" sz="2800" dirty="0" smtClean="0"/>
              <a:t>276/2003. </a:t>
            </a:r>
            <a:r>
              <a:rPr lang="it-IT" sz="2800" dirty="0" smtClean="0"/>
              <a:t>Trattasi di attività lavorative che non danno luogo a compensi superiori a: </a:t>
            </a:r>
          </a:p>
          <a:p>
            <a:r>
              <a:rPr lang="it-IT" sz="2800" dirty="0" smtClean="0"/>
              <a:t>€ 5.000,00 annui con riferimento alla totalità dei committenti;</a:t>
            </a:r>
          </a:p>
          <a:p>
            <a:pPr algn="just"/>
            <a:r>
              <a:rPr lang="it-IT" sz="2800" dirty="0" smtClean="0"/>
              <a:t>€ 2.000,00 annui con riferimento a ciascun committente ovvero € 3.000,00 per percettori di prestazioni integrative al salario o di sostegno al reddito</a:t>
            </a:r>
            <a:endParaRPr lang="it-IT" sz="2800" dirty="0"/>
          </a:p>
        </p:txBody>
      </p:sp>
    </p:spTree>
    <p:extLst>
      <p:ext uri="{BB962C8B-B14F-4D97-AF65-F5344CB8AC3E}">
        <p14:creationId xmlns:p14="http://schemas.microsoft.com/office/powerpoint/2010/main" val="1293193084"/>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a:solidFill>
                  <a:schemeClr val="hlink"/>
                </a:solidFill>
              </a:rPr>
              <a:t>Circolare MLPS n. 4/2013 -lavoro accessorio</a:t>
            </a:r>
          </a:p>
        </p:txBody>
      </p:sp>
      <p:sp>
        <p:nvSpPr>
          <p:cNvPr id="3" name="Segnaposto contenuto 2"/>
          <p:cNvSpPr>
            <a:spLocks noGrp="1"/>
          </p:cNvSpPr>
          <p:nvPr>
            <p:ph idx="1"/>
          </p:nvPr>
        </p:nvSpPr>
        <p:spPr/>
        <p:txBody>
          <a:bodyPr/>
          <a:lstStyle/>
          <a:p>
            <a:endParaRPr lang="it-IT" sz="2400" dirty="0" smtClean="0">
              <a:effectLst/>
            </a:endParaRPr>
          </a:p>
          <a:p>
            <a:pPr algn="just"/>
            <a:r>
              <a:rPr lang="it-IT" sz="2400" dirty="0" smtClean="0">
                <a:effectLst/>
              </a:rPr>
              <a:t>NB: la circolare </a:t>
            </a:r>
            <a:r>
              <a:rPr lang="it-IT" sz="2400" dirty="0">
                <a:effectLst/>
              </a:rPr>
              <a:t>n. </a:t>
            </a:r>
            <a:r>
              <a:rPr lang="it-IT" sz="2400" dirty="0" smtClean="0">
                <a:effectLst/>
              </a:rPr>
              <a:t>4/2013 </a:t>
            </a:r>
            <a:r>
              <a:rPr lang="it-IT" sz="2400" dirty="0">
                <a:effectLst/>
              </a:rPr>
              <a:t>nega l'utilizzabilità del lavoro </a:t>
            </a:r>
            <a:r>
              <a:rPr lang="it-IT" sz="2400" dirty="0" smtClean="0">
                <a:effectLst/>
              </a:rPr>
              <a:t>accessorio </a:t>
            </a:r>
            <a:r>
              <a:rPr lang="it-IT" sz="2400" dirty="0">
                <a:effectLst/>
              </a:rPr>
              <a:t>nelle ipotesi in cui la prestazione venga resa in regime di </a:t>
            </a:r>
            <a:r>
              <a:rPr lang="it-IT" sz="2400" dirty="0" smtClean="0">
                <a:effectLst/>
              </a:rPr>
              <a:t>appalto ovvero somministrazione di manodopera e richiama i precedenti indirizzi interpretativi impartiti dall’INPS (circ. n. 88/2009 e n. 17/2010). </a:t>
            </a:r>
            <a:endParaRPr lang="it-IT" sz="2400" dirty="0">
              <a:effectLst/>
            </a:endParaRPr>
          </a:p>
          <a:p>
            <a:pPr marL="0" indent="0">
              <a:buNone/>
            </a:pPr>
            <a:r>
              <a:rPr lang="it-IT" sz="1600" dirty="0">
                <a:effectLst/>
              </a:rPr>
              <a:t> </a:t>
            </a:r>
          </a:p>
          <a:p>
            <a:endParaRPr lang="it-IT" dirty="0"/>
          </a:p>
        </p:txBody>
      </p:sp>
    </p:spTree>
    <p:extLst>
      <p:ext uri="{BB962C8B-B14F-4D97-AF65-F5344CB8AC3E}">
        <p14:creationId xmlns:p14="http://schemas.microsoft.com/office/powerpoint/2010/main" val="2306671484"/>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2"/>
          <p:cNvSpPr>
            <a:spLocks noGrp="1" noChangeArrowheads="1"/>
          </p:cNvSpPr>
          <p:nvPr>
            <p:ph type="title"/>
          </p:nvPr>
        </p:nvSpPr>
        <p:spPr>
          <a:xfrm>
            <a:off x="457200" y="274638"/>
            <a:ext cx="8229600" cy="473075"/>
          </a:xfrm>
        </p:spPr>
        <p:txBody>
          <a:bodyPr/>
          <a:lstStyle/>
          <a:p>
            <a:r>
              <a:rPr lang="it-IT" altLang="it-IT" sz="3200" dirty="0">
                <a:solidFill>
                  <a:schemeClr val="hlink"/>
                </a:solidFill>
              </a:rPr>
              <a:t>I lavoratori autonomi</a:t>
            </a:r>
          </a:p>
        </p:txBody>
      </p:sp>
      <p:sp>
        <p:nvSpPr>
          <p:cNvPr id="146435" name="Rectangle 3"/>
          <p:cNvSpPr>
            <a:spLocks noGrp="1" noChangeArrowheads="1"/>
          </p:cNvSpPr>
          <p:nvPr>
            <p:ph type="body" idx="1"/>
          </p:nvPr>
        </p:nvSpPr>
        <p:spPr>
          <a:xfrm>
            <a:off x="430912" y="980728"/>
            <a:ext cx="8147050" cy="5544344"/>
          </a:xfrm>
        </p:spPr>
        <p:txBody>
          <a:bodyPr/>
          <a:lstStyle/>
          <a:p>
            <a:pPr>
              <a:lnSpc>
                <a:spcPct val="80000"/>
              </a:lnSpc>
            </a:pPr>
            <a:r>
              <a:rPr lang="it-IT" altLang="it-IT" sz="2800" u="sng" dirty="0"/>
              <a:t>Definizioni</a:t>
            </a:r>
            <a:r>
              <a:rPr lang="it-IT" altLang="it-IT" sz="2800" dirty="0"/>
              <a:t> </a:t>
            </a:r>
            <a:endParaRPr lang="it-IT" altLang="it-IT" sz="2800" dirty="0" smtClean="0"/>
          </a:p>
          <a:p>
            <a:pPr>
              <a:lnSpc>
                <a:spcPct val="80000"/>
              </a:lnSpc>
            </a:pPr>
            <a:endParaRPr lang="it-IT" altLang="it-IT" sz="2800" dirty="0"/>
          </a:p>
          <a:p>
            <a:pPr algn="just">
              <a:lnSpc>
                <a:spcPct val="80000"/>
              </a:lnSpc>
              <a:buFont typeface="Wingdings" panose="05000000000000000000" pitchFamily="2" charset="2"/>
              <a:buNone/>
            </a:pPr>
            <a:r>
              <a:rPr lang="it-IT" altLang="it-IT" sz="2800" dirty="0"/>
              <a:t>	- art. 2222 c.c.: colui che si obbliga a compiere verso un corrispettivo un’opera o un servizio con lavoro prevalentemente proprio e senza vincolo di subordinazione nei confronti del committente</a:t>
            </a:r>
            <a:r>
              <a:rPr lang="it-IT" altLang="it-IT" sz="2800" dirty="0" smtClean="0"/>
              <a:t>.</a:t>
            </a:r>
          </a:p>
          <a:p>
            <a:pPr>
              <a:lnSpc>
                <a:spcPct val="80000"/>
              </a:lnSpc>
              <a:buFont typeface="Wingdings" panose="05000000000000000000" pitchFamily="2" charset="2"/>
              <a:buNone/>
            </a:pPr>
            <a:endParaRPr lang="it-IT" altLang="it-IT" sz="2800" dirty="0"/>
          </a:p>
          <a:p>
            <a:pPr algn="just">
              <a:lnSpc>
                <a:spcPct val="80000"/>
              </a:lnSpc>
              <a:buFont typeface="Wingdings" panose="05000000000000000000" pitchFamily="2" charset="2"/>
              <a:buNone/>
            </a:pPr>
            <a:r>
              <a:rPr lang="it-IT" altLang="it-IT" sz="2800" dirty="0"/>
              <a:t>	- art. 89, c. 1 </a:t>
            </a:r>
            <a:r>
              <a:rPr lang="it-IT" altLang="it-IT" sz="2800" dirty="0" err="1"/>
              <a:t>lett</a:t>
            </a:r>
            <a:r>
              <a:rPr lang="it-IT" altLang="it-IT" sz="2800" dirty="0"/>
              <a:t>. d), D.lgs. 81/’08: lavoratore autonomo è la persona la cui attività professionale contribuisce alla realizzazione dell’opera senza vincolo di subordinazione. </a:t>
            </a:r>
          </a:p>
          <a:p>
            <a:pPr>
              <a:lnSpc>
                <a:spcPct val="80000"/>
              </a:lnSpc>
              <a:buFont typeface="Wingdings" panose="05000000000000000000" pitchFamily="2" charset="2"/>
              <a:buNone/>
            </a:pPr>
            <a:endParaRPr lang="it-IT" altLang="it-IT" sz="2000" dirty="0"/>
          </a:p>
          <a:p>
            <a:pPr>
              <a:lnSpc>
                <a:spcPct val="80000"/>
              </a:lnSpc>
              <a:buFont typeface="Wingdings" panose="05000000000000000000" pitchFamily="2" charset="2"/>
              <a:buNone/>
            </a:pPr>
            <a:endParaRPr lang="it-IT" altLang="it-IT" sz="2000" dirty="0"/>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200" dirty="0" smtClean="0">
                <a:solidFill>
                  <a:schemeClr val="hlink"/>
                </a:solidFill>
              </a:rPr>
              <a:t>Elementi </a:t>
            </a:r>
            <a:r>
              <a:rPr lang="it-IT" altLang="it-IT" sz="3200" dirty="0">
                <a:solidFill>
                  <a:schemeClr val="hlink"/>
                </a:solidFill>
              </a:rPr>
              <a:t>di regolarità:</a:t>
            </a:r>
            <a:endParaRPr lang="it-IT" sz="3200" dirty="0">
              <a:solidFill>
                <a:schemeClr val="hlink"/>
              </a:solidFill>
            </a:endParaRPr>
          </a:p>
        </p:txBody>
      </p:sp>
      <p:sp>
        <p:nvSpPr>
          <p:cNvPr id="3" name="Segnaposto contenuto 2"/>
          <p:cNvSpPr>
            <a:spLocks noGrp="1"/>
          </p:cNvSpPr>
          <p:nvPr>
            <p:ph idx="1"/>
          </p:nvPr>
        </p:nvSpPr>
        <p:spPr>
          <a:xfrm>
            <a:off x="457200" y="1600200"/>
            <a:ext cx="8229600" cy="4277072"/>
          </a:xfrm>
        </p:spPr>
        <p:txBody>
          <a:bodyPr/>
          <a:lstStyle/>
          <a:p>
            <a:pPr marL="0" indent="0">
              <a:lnSpc>
                <a:spcPct val="80000"/>
              </a:lnSpc>
              <a:buNone/>
            </a:pPr>
            <a:r>
              <a:rPr lang="it-IT" altLang="it-IT" sz="2400" dirty="0"/>
              <a:t> </a:t>
            </a:r>
            <a:r>
              <a:rPr lang="it-IT" altLang="it-IT" sz="2400" dirty="0" smtClean="0"/>
              <a:t>   possesso </a:t>
            </a:r>
            <a:r>
              <a:rPr lang="it-IT" altLang="it-IT" sz="2400" dirty="0"/>
              <a:t>di partita IVA / iscrizione CC.I.AA</a:t>
            </a:r>
            <a:r>
              <a:rPr lang="it-IT" altLang="it-IT" sz="2400" dirty="0" smtClean="0"/>
              <a:t>.;</a:t>
            </a:r>
            <a:endParaRPr lang="it-IT" altLang="it-IT" sz="2400" dirty="0"/>
          </a:p>
          <a:p>
            <a:pPr>
              <a:lnSpc>
                <a:spcPct val="80000"/>
              </a:lnSpc>
              <a:buNone/>
            </a:pPr>
            <a:endParaRPr lang="it-IT" altLang="it-IT" sz="2400" dirty="0"/>
          </a:p>
          <a:p>
            <a:pPr>
              <a:lnSpc>
                <a:spcPct val="80000"/>
              </a:lnSpc>
              <a:buNone/>
            </a:pPr>
            <a:r>
              <a:rPr lang="it-IT" altLang="it-IT" sz="2400" dirty="0"/>
              <a:t>	l’attività deve essere prestata in piena </a:t>
            </a:r>
            <a:r>
              <a:rPr lang="it-IT" altLang="it-IT" sz="2400" dirty="0" smtClean="0"/>
              <a:t>autonomia;</a:t>
            </a:r>
            <a:endParaRPr lang="it-IT" altLang="it-IT" sz="2400" dirty="0"/>
          </a:p>
          <a:p>
            <a:pPr>
              <a:lnSpc>
                <a:spcPct val="80000"/>
              </a:lnSpc>
              <a:buNone/>
            </a:pPr>
            <a:r>
              <a:rPr lang="it-IT" altLang="it-IT" sz="2400" dirty="0"/>
              <a:t>	</a:t>
            </a:r>
            <a:endParaRPr lang="it-IT" altLang="it-IT" sz="2400" dirty="0" smtClean="0"/>
          </a:p>
          <a:p>
            <a:pPr>
              <a:lnSpc>
                <a:spcPct val="80000"/>
              </a:lnSpc>
              <a:buNone/>
            </a:pPr>
            <a:r>
              <a:rPr lang="it-IT" altLang="it-IT" sz="2400" dirty="0"/>
              <a:t>	</a:t>
            </a:r>
            <a:r>
              <a:rPr lang="it-IT" altLang="it-IT" sz="2400" dirty="0" smtClean="0"/>
              <a:t>l’attività </a:t>
            </a:r>
            <a:r>
              <a:rPr lang="it-IT" altLang="it-IT" sz="2400" dirty="0"/>
              <a:t>lavorativa deve essere volta alla produzione di un’ opera o servizio (</a:t>
            </a:r>
            <a:r>
              <a:rPr lang="it-IT" altLang="it-IT" sz="2400" i="1" dirty="0" err="1"/>
              <a:t>locatio</a:t>
            </a:r>
            <a:r>
              <a:rPr lang="it-IT" altLang="it-IT" sz="2400" i="1" dirty="0"/>
              <a:t> </a:t>
            </a:r>
            <a:r>
              <a:rPr lang="it-IT" altLang="it-IT" sz="2400" i="1" dirty="0" err="1"/>
              <a:t>operis</a:t>
            </a:r>
            <a:r>
              <a:rPr lang="it-IT" altLang="it-IT" sz="2400" dirty="0"/>
              <a:t>) e non nella mera messa a disposizione di energia lavorativa (</a:t>
            </a:r>
            <a:r>
              <a:rPr lang="it-IT" altLang="it-IT" sz="2400" i="1" dirty="0" err="1"/>
              <a:t>locatio</a:t>
            </a:r>
            <a:r>
              <a:rPr lang="it-IT" altLang="it-IT" sz="2400" i="1" dirty="0"/>
              <a:t> </a:t>
            </a:r>
            <a:r>
              <a:rPr lang="it-IT" altLang="it-IT" sz="2400" i="1" dirty="0" err="1"/>
              <a:t>operarum</a:t>
            </a:r>
            <a:r>
              <a:rPr lang="it-IT" altLang="it-IT" sz="2400" dirty="0"/>
              <a:t>);</a:t>
            </a:r>
          </a:p>
          <a:p>
            <a:pPr>
              <a:lnSpc>
                <a:spcPct val="80000"/>
              </a:lnSpc>
              <a:buNone/>
            </a:pPr>
            <a:r>
              <a:rPr lang="it-IT" altLang="it-IT" sz="2400" dirty="0"/>
              <a:t>	</a:t>
            </a:r>
            <a:endParaRPr lang="it-IT" altLang="it-IT" sz="2400" dirty="0" smtClean="0"/>
          </a:p>
          <a:p>
            <a:pPr>
              <a:lnSpc>
                <a:spcPct val="80000"/>
              </a:lnSpc>
              <a:buNone/>
            </a:pPr>
            <a:r>
              <a:rPr lang="it-IT" altLang="it-IT" sz="2400" dirty="0"/>
              <a:t>	</a:t>
            </a:r>
            <a:r>
              <a:rPr lang="it-IT" altLang="it-IT" sz="2400" dirty="0" smtClean="0"/>
              <a:t>esistenza </a:t>
            </a:r>
            <a:r>
              <a:rPr lang="it-IT" altLang="it-IT" sz="2400" dirty="0"/>
              <a:t>di un rischio economico correlato alla mancata esecuzione  </a:t>
            </a:r>
            <a:r>
              <a:rPr lang="it-IT" altLang="it-IT" sz="2400" dirty="0" smtClean="0"/>
              <a:t>dell’opera;</a:t>
            </a:r>
            <a:endParaRPr lang="it-IT" altLang="it-IT" sz="2400" dirty="0"/>
          </a:p>
          <a:p>
            <a:endParaRPr lang="it-IT" dirty="0"/>
          </a:p>
        </p:txBody>
      </p:sp>
    </p:spTree>
    <p:extLst>
      <p:ext uri="{BB962C8B-B14F-4D97-AF65-F5344CB8AC3E}">
        <p14:creationId xmlns:p14="http://schemas.microsoft.com/office/powerpoint/2010/main" val="1490910008"/>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smtClean="0">
                <a:solidFill>
                  <a:schemeClr val="hlink"/>
                </a:solidFill>
              </a:rPr>
              <a:t>Commissione ministeriale per gli interpelli</a:t>
            </a:r>
            <a:endParaRPr lang="it-IT" sz="3200" dirty="0">
              <a:solidFill>
                <a:schemeClr val="hlink"/>
              </a:solidFill>
            </a:endParaRPr>
          </a:p>
        </p:txBody>
      </p:sp>
      <p:sp>
        <p:nvSpPr>
          <p:cNvPr id="3" name="Segnaposto contenuto 2"/>
          <p:cNvSpPr>
            <a:spLocks noGrp="1"/>
          </p:cNvSpPr>
          <p:nvPr>
            <p:ph idx="1"/>
          </p:nvPr>
        </p:nvSpPr>
        <p:spPr/>
        <p:txBody>
          <a:bodyPr/>
          <a:lstStyle/>
          <a:p>
            <a:pPr algn="just"/>
            <a:r>
              <a:rPr lang="it-IT" sz="2800" dirty="0" smtClean="0"/>
              <a:t>Obblighi minimi di verifica da parte del committente o impresa affidataria per lavoratore autonomo:</a:t>
            </a:r>
          </a:p>
          <a:p>
            <a:pPr marL="0" indent="0">
              <a:buNone/>
            </a:pPr>
            <a:r>
              <a:rPr lang="it-IT" sz="2800" dirty="0" smtClean="0"/>
              <a:t>- acquisizione certificato iscrizione CCIAA;</a:t>
            </a:r>
          </a:p>
          <a:p>
            <a:pPr>
              <a:buFontTx/>
              <a:buChar char="-"/>
            </a:pPr>
            <a:r>
              <a:rPr lang="it-IT" sz="2800" dirty="0"/>
              <a:t>a</a:t>
            </a:r>
            <a:r>
              <a:rPr lang="it-IT" sz="2800" dirty="0" smtClean="0"/>
              <a:t>cquisizione autocertificazione possesso requisiti idoneità tecnico-professionale</a:t>
            </a:r>
          </a:p>
          <a:p>
            <a:pPr>
              <a:buFontTx/>
              <a:buChar char="-"/>
            </a:pPr>
            <a:r>
              <a:rPr lang="it-IT" sz="2800" dirty="0" smtClean="0"/>
              <a:t>Per i cantieri: DURC e dichiarazione di non essere oggetto di provvedimento ex art. 14 D. </a:t>
            </a:r>
            <a:r>
              <a:rPr lang="it-IT" sz="2800" dirty="0" err="1" smtClean="0"/>
              <a:t>lgs</a:t>
            </a:r>
            <a:r>
              <a:rPr lang="it-IT" sz="2800" dirty="0" smtClean="0"/>
              <a:t>. 81/2008</a:t>
            </a:r>
            <a:r>
              <a:rPr lang="it-IT" dirty="0" smtClean="0"/>
              <a:t> </a:t>
            </a:r>
            <a:endParaRPr lang="it-IT" dirty="0"/>
          </a:p>
        </p:txBody>
      </p:sp>
    </p:spTree>
    <p:extLst>
      <p:ext uri="{BB962C8B-B14F-4D97-AF65-F5344CB8AC3E}">
        <p14:creationId xmlns:p14="http://schemas.microsoft.com/office/powerpoint/2010/main" val="1637765520"/>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a:solidFill>
                  <a:schemeClr val="hlink"/>
                </a:solidFill>
              </a:rPr>
              <a:t>Ulteriori requisiti per lavori in ambienti confinati</a:t>
            </a:r>
          </a:p>
        </p:txBody>
      </p:sp>
      <p:sp>
        <p:nvSpPr>
          <p:cNvPr id="3" name="Segnaposto contenuto 2"/>
          <p:cNvSpPr>
            <a:spLocks noGrp="1"/>
          </p:cNvSpPr>
          <p:nvPr>
            <p:ph idx="1"/>
          </p:nvPr>
        </p:nvSpPr>
        <p:spPr/>
        <p:txBody>
          <a:bodyPr/>
          <a:lstStyle/>
          <a:p>
            <a:r>
              <a:rPr lang="it-IT" dirty="0" smtClean="0"/>
              <a:t>Certificazione obbligatoria e preventiva del contratto d’opera  e delle altre tipologie contrattuali diverse dal lavoro subordinato a tempo indeterminato (art. 2 DPR n. 177/2011 e art. 75 e ss. D.lgs. 276/2003)</a:t>
            </a:r>
            <a:endParaRPr lang="it-IT" dirty="0"/>
          </a:p>
        </p:txBody>
      </p:sp>
    </p:spTree>
    <p:extLst>
      <p:ext uri="{BB962C8B-B14F-4D97-AF65-F5344CB8AC3E}">
        <p14:creationId xmlns:p14="http://schemas.microsoft.com/office/powerpoint/2010/main" val="381589676"/>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a:xfrm>
            <a:off x="457200" y="274638"/>
            <a:ext cx="8229600" cy="530225"/>
          </a:xfrm>
        </p:spPr>
        <p:txBody>
          <a:bodyPr/>
          <a:lstStyle/>
          <a:p>
            <a:r>
              <a:rPr lang="it-IT" altLang="it-IT" sz="2800" dirty="0">
                <a:solidFill>
                  <a:srgbClr val="C0C0C0"/>
                </a:solidFill>
              </a:rPr>
              <a:t>    </a:t>
            </a:r>
            <a:r>
              <a:rPr lang="it-IT" altLang="it-IT" sz="3200" dirty="0">
                <a:solidFill>
                  <a:schemeClr val="hlink"/>
                </a:solidFill>
              </a:rPr>
              <a:t>L’ACCESSO ISPETTIVO</a:t>
            </a:r>
            <a:r>
              <a:rPr lang="it-IT" altLang="it-IT" dirty="0"/>
              <a:t> </a:t>
            </a:r>
          </a:p>
        </p:txBody>
      </p:sp>
      <p:sp>
        <p:nvSpPr>
          <p:cNvPr id="50179" name="Rectangle 3"/>
          <p:cNvSpPr>
            <a:spLocks noGrp="1" noChangeArrowheads="1"/>
          </p:cNvSpPr>
          <p:nvPr>
            <p:ph type="body" idx="1"/>
          </p:nvPr>
        </p:nvSpPr>
        <p:spPr>
          <a:xfrm>
            <a:off x="838200" y="1341438"/>
            <a:ext cx="7670800" cy="4754562"/>
          </a:xfrm>
        </p:spPr>
        <p:txBody>
          <a:bodyPr/>
          <a:lstStyle/>
          <a:p>
            <a:pPr algn="just">
              <a:lnSpc>
                <a:spcPct val="80000"/>
              </a:lnSpc>
            </a:pPr>
            <a:r>
              <a:rPr lang="it-IT" altLang="it-IT" sz="2800" dirty="0"/>
              <a:t>Art. 33 legge 4 novembre 2010, n. 183 (modificativo dell’art. 13 del d.lgs. 23 aprile 2004, n. 124):</a:t>
            </a:r>
          </a:p>
          <a:p>
            <a:pPr algn="just">
              <a:lnSpc>
                <a:spcPct val="80000"/>
              </a:lnSpc>
            </a:pPr>
            <a:endParaRPr lang="it-IT" altLang="it-IT" sz="2400" u="sng" dirty="0"/>
          </a:p>
          <a:p>
            <a:pPr algn="just">
              <a:lnSpc>
                <a:spcPct val="80000"/>
              </a:lnSpc>
              <a:buFont typeface="Wingdings" panose="05000000000000000000" pitchFamily="2" charset="2"/>
              <a:buNone/>
            </a:pPr>
            <a:r>
              <a:rPr lang="it-IT" altLang="it-IT" sz="2400" i="1" dirty="0"/>
              <a:t>	“Il personale ispettivo accede presso i luoghi di lavoro nei modi e nei tempi consentiti dalla legge. Alla conclusione delle attività ispettive di verifica compiute nel corso del primo accesso ispettivo, viene rilasciato al datore di lavoro o alla persona presente all’ispezione, con l’obbligo alla tempestiva consegna al datore di lavoro, il verbale di primo accesso ispettivo</a:t>
            </a:r>
            <a:r>
              <a:rPr lang="it-IT" altLang="it-IT" sz="2400" dirty="0"/>
              <a:t>”.</a:t>
            </a:r>
          </a:p>
          <a:p>
            <a:pPr algn="just">
              <a:lnSpc>
                <a:spcPct val="80000"/>
              </a:lnSpc>
            </a:pPr>
            <a:endParaRPr lang="it-IT" altLang="it-IT" sz="1800" u="sng" dirty="0"/>
          </a:p>
          <a:p>
            <a:pPr algn="just">
              <a:lnSpc>
                <a:spcPct val="80000"/>
              </a:lnSpc>
              <a:buFont typeface="Wingdings" panose="05000000000000000000" pitchFamily="2" charset="2"/>
              <a:buNone/>
            </a:pPr>
            <a:r>
              <a:rPr lang="it-IT" altLang="it-IT" sz="1800" dirty="0"/>
              <a:t> </a:t>
            </a:r>
          </a:p>
          <a:p>
            <a:pPr algn="just">
              <a:lnSpc>
                <a:spcPct val="80000"/>
              </a:lnSpc>
              <a:buFont typeface="Wingdings" panose="05000000000000000000" pitchFamily="2" charset="2"/>
              <a:buNone/>
            </a:pPr>
            <a:r>
              <a:rPr lang="it-IT" altLang="it-IT" sz="1800" dirty="0"/>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2"/>
          <p:cNvSpPr>
            <a:spLocks noGrp="1" noChangeArrowheads="1"/>
          </p:cNvSpPr>
          <p:nvPr>
            <p:ph type="title"/>
          </p:nvPr>
        </p:nvSpPr>
        <p:spPr>
          <a:xfrm>
            <a:off x="457200" y="274638"/>
            <a:ext cx="8291513" cy="922337"/>
          </a:xfrm>
        </p:spPr>
        <p:txBody>
          <a:bodyPr/>
          <a:lstStyle/>
          <a:p>
            <a:r>
              <a:rPr lang="it-IT" altLang="it-IT" sz="3600" dirty="0"/>
              <a:t/>
            </a:r>
            <a:br>
              <a:rPr lang="it-IT" altLang="it-IT" sz="3600" dirty="0"/>
            </a:br>
            <a:r>
              <a:rPr lang="it-IT" altLang="it-IT" sz="3200" dirty="0">
                <a:solidFill>
                  <a:schemeClr val="hlink"/>
                </a:solidFill>
              </a:rPr>
              <a:t>La circolare MLPS n.16/2012</a:t>
            </a:r>
            <a:r>
              <a:rPr lang="it-IT" altLang="it-IT" sz="3200" dirty="0">
                <a:solidFill>
                  <a:srgbClr val="C0C0C0"/>
                </a:solidFill>
              </a:rPr>
              <a:t/>
            </a:r>
            <a:br>
              <a:rPr lang="it-IT" altLang="it-IT" sz="3200" dirty="0">
                <a:solidFill>
                  <a:srgbClr val="C0C0C0"/>
                </a:solidFill>
              </a:rPr>
            </a:br>
            <a:endParaRPr lang="it-IT" altLang="it-IT" sz="3200" dirty="0">
              <a:solidFill>
                <a:srgbClr val="C0C0C0"/>
              </a:solidFill>
            </a:endParaRPr>
          </a:p>
        </p:txBody>
      </p:sp>
      <p:sp>
        <p:nvSpPr>
          <p:cNvPr id="147459" name="Rectangle 3"/>
          <p:cNvSpPr>
            <a:spLocks noGrp="1" noChangeArrowheads="1"/>
          </p:cNvSpPr>
          <p:nvPr>
            <p:ph type="body" idx="1"/>
          </p:nvPr>
        </p:nvSpPr>
        <p:spPr>
          <a:xfrm>
            <a:off x="457200" y="1322388"/>
            <a:ext cx="8388350" cy="4773612"/>
          </a:xfrm>
        </p:spPr>
        <p:txBody>
          <a:bodyPr/>
          <a:lstStyle/>
          <a:p>
            <a:pPr algn="just">
              <a:lnSpc>
                <a:spcPct val="80000"/>
              </a:lnSpc>
            </a:pPr>
            <a:r>
              <a:rPr lang="it-IT" altLang="it-IT" sz="2800" u="sng" dirty="0"/>
              <a:t>Oggetto</a:t>
            </a:r>
            <a:r>
              <a:rPr lang="it-IT" altLang="it-IT" sz="2800" dirty="0"/>
              <a:t>: </a:t>
            </a:r>
            <a:r>
              <a:rPr lang="it-IT" altLang="it-IT" sz="2800" u="sng" dirty="0"/>
              <a:t>lavoratori autonomi – attività in </a:t>
            </a:r>
            <a:r>
              <a:rPr lang="it-IT" altLang="it-IT" sz="2800" u="sng" dirty="0" smtClean="0"/>
              <a:t>cantiere</a:t>
            </a:r>
            <a:endParaRPr lang="it-IT" altLang="it-IT" sz="2800" dirty="0" smtClean="0"/>
          </a:p>
          <a:p>
            <a:pPr algn="just">
              <a:lnSpc>
                <a:spcPct val="80000"/>
              </a:lnSpc>
            </a:pPr>
            <a:endParaRPr lang="it-IT" altLang="it-IT" sz="2800" dirty="0" smtClean="0"/>
          </a:p>
          <a:p>
            <a:pPr algn="just">
              <a:lnSpc>
                <a:spcPct val="80000"/>
              </a:lnSpc>
            </a:pPr>
            <a:r>
              <a:rPr lang="it-IT" altLang="it-IT" sz="2800" u="sng" dirty="0" smtClean="0"/>
              <a:t>Finalità</a:t>
            </a:r>
            <a:r>
              <a:rPr lang="it-IT" altLang="it-IT" sz="2800" u="sng" dirty="0"/>
              <a:t>:</a:t>
            </a:r>
            <a:r>
              <a:rPr lang="it-IT" altLang="it-IT" sz="2800" dirty="0"/>
              <a:t> </a:t>
            </a:r>
            <a:r>
              <a:rPr lang="it-IT" altLang="it-IT" sz="2800" u="sng" dirty="0"/>
              <a:t>contrasto alle forme di elusione normativa</a:t>
            </a:r>
            <a:r>
              <a:rPr lang="it-IT" altLang="it-IT" sz="2800" dirty="0"/>
              <a:t> – riconduzione alla fattispecie del lavoro subordinato di soggetti formalmente dotati di P.IVA ma sostanzialmente operanti come </a:t>
            </a:r>
            <a:r>
              <a:rPr lang="it-IT" altLang="it-IT" sz="2800" dirty="0" smtClean="0"/>
              <a:t>dipendenti</a:t>
            </a:r>
          </a:p>
          <a:p>
            <a:pPr algn="just">
              <a:lnSpc>
                <a:spcPct val="80000"/>
              </a:lnSpc>
            </a:pPr>
            <a:endParaRPr lang="it-IT" altLang="it-IT" sz="2800" dirty="0" smtClean="0"/>
          </a:p>
          <a:p>
            <a:pPr algn="just">
              <a:lnSpc>
                <a:spcPct val="80000"/>
              </a:lnSpc>
            </a:pPr>
            <a:r>
              <a:rPr lang="it-IT" altLang="it-IT" sz="2800" u="sng" dirty="0" smtClean="0"/>
              <a:t>Contenuti</a:t>
            </a:r>
            <a:r>
              <a:rPr lang="it-IT" altLang="it-IT" sz="2800" dirty="0" smtClean="0"/>
              <a:t>: non si tratta di principi di carattere generale di qualificazione ma di </a:t>
            </a:r>
            <a:r>
              <a:rPr lang="it-IT" altLang="it-IT" sz="2800" u="sng" dirty="0" smtClean="0"/>
              <a:t>«presunzioni operative» </a:t>
            </a:r>
            <a:r>
              <a:rPr lang="it-IT" altLang="it-IT" sz="2800" dirty="0" smtClean="0"/>
              <a:t>indirizzate al personale ispettivo al fine di uniformarne i comportamenti e valutazioni</a:t>
            </a:r>
            <a:endParaRPr lang="it-IT" altLang="it-IT" sz="2800" dirty="0"/>
          </a:p>
          <a:p>
            <a:pPr>
              <a:lnSpc>
                <a:spcPct val="80000"/>
              </a:lnSpc>
            </a:pPr>
            <a:endParaRPr lang="it-IT" altLang="it-IT" sz="2800" dirty="0"/>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altLang="it-IT" sz="3200" dirty="0" smtClean="0">
                <a:solidFill>
                  <a:schemeClr val="hlink"/>
                </a:solidFill>
              </a:rPr>
              <a:t/>
            </a:r>
            <a:br>
              <a:rPr lang="it-IT" altLang="it-IT" sz="3200" dirty="0" smtClean="0">
                <a:solidFill>
                  <a:schemeClr val="hlink"/>
                </a:solidFill>
              </a:rPr>
            </a:br>
            <a:r>
              <a:rPr lang="it-IT" altLang="it-IT" sz="3200" dirty="0" smtClean="0">
                <a:solidFill>
                  <a:schemeClr val="hlink"/>
                </a:solidFill>
              </a:rPr>
              <a:t>Indici</a:t>
            </a:r>
            <a:r>
              <a:rPr lang="it-IT" altLang="it-IT" dirty="0" smtClean="0"/>
              <a:t>: </a:t>
            </a:r>
            <a:br>
              <a:rPr lang="it-IT" altLang="it-IT" dirty="0" smtClean="0"/>
            </a:br>
            <a:endParaRPr lang="it-IT" dirty="0"/>
          </a:p>
        </p:txBody>
      </p:sp>
      <p:sp>
        <p:nvSpPr>
          <p:cNvPr id="3" name="Segnaposto contenuto 2"/>
          <p:cNvSpPr>
            <a:spLocks noGrp="1"/>
          </p:cNvSpPr>
          <p:nvPr>
            <p:ph idx="1"/>
          </p:nvPr>
        </p:nvSpPr>
        <p:spPr>
          <a:xfrm>
            <a:off x="457200" y="1052736"/>
            <a:ext cx="8229600" cy="5043264"/>
          </a:xfrm>
        </p:spPr>
        <p:txBody>
          <a:bodyPr/>
          <a:lstStyle/>
          <a:p>
            <a:pPr marL="0" indent="0">
              <a:lnSpc>
                <a:spcPct val="80000"/>
              </a:lnSpc>
              <a:buNone/>
            </a:pPr>
            <a:r>
              <a:rPr lang="it-IT" altLang="it-IT" sz="2400" dirty="0" smtClean="0"/>
              <a:t>Possesso e disponibilità di dotazione strumentale da cui sia possibile evincere un’effettiva, piena ed autonoma capacità organizzativa e realizzativa delle opere da eseguire.</a:t>
            </a:r>
          </a:p>
          <a:p>
            <a:pPr marL="0" indent="0" algn="ctr">
              <a:lnSpc>
                <a:spcPct val="80000"/>
              </a:lnSpc>
              <a:buNone/>
            </a:pPr>
            <a:r>
              <a:rPr lang="it-IT" altLang="it-IT" sz="2400" dirty="0">
                <a:solidFill>
                  <a:schemeClr val="hlink"/>
                </a:solidFill>
                <a:latin typeface="+mj-lt"/>
                <a:ea typeface="+mj-ea"/>
                <a:cs typeface="+mj-cs"/>
              </a:rPr>
              <a:t>Criticità</a:t>
            </a:r>
            <a:r>
              <a:rPr lang="it-IT" altLang="it-IT" sz="2400" dirty="0" smtClean="0"/>
              <a:t>:</a:t>
            </a:r>
          </a:p>
          <a:p>
            <a:pPr>
              <a:lnSpc>
                <a:spcPct val="80000"/>
              </a:lnSpc>
            </a:pPr>
            <a:r>
              <a:rPr lang="it-IT" altLang="it-IT" sz="2400" dirty="0" smtClean="0"/>
              <a:t>inconsistente dotazione: non rileva il possesso o la proprietà di minuta attrezzatura (secchi, pale picconi, martelli carriole funi) ;</a:t>
            </a:r>
          </a:p>
          <a:p>
            <a:pPr marL="0" indent="0">
              <a:lnSpc>
                <a:spcPct val="80000"/>
              </a:lnSpc>
              <a:buNone/>
            </a:pPr>
            <a:r>
              <a:rPr lang="it-IT" altLang="it-IT" sz="2400" dirty="0" smtClean="0"/>
              <a:t>	- ovvero, la dotazione specifica per il lavoro è stata 	fornita dall’impresa principale o dal committente, 	ancorché a titolo oneroso</a:t>
            </a:r>
          </a:p>
          <a:p>
            <a:pPr marL="0" indent="0">
              <a:lnSpc>
                <a:spcPct val="80000"/>
              </a:lnSpc>
              <a:buNone/>
            </a:pPr>
            <a:r>
              <a:rPr lang="it-IT" altLang="it-IT" sz="2400" dirty="0" smtClean="0"/>
              <a:t>Tale requisito è in linea con i principi fondamentali del d.gs. 81/2008 - allegato 17 - nella parte in cui richiede la verifica da parte del committente dell’idoneità tecnico professionale della ditta presente in cantiere</a:t>
            </a:r>
          </a:p>
          <a:p>
            <a:pPr marL="0" indent="0">
              <a:lnSpc>
                <a:spcPct val="80000"/>
              </a:lnSpc>
              <a:buNone/>
            </a:pPr>
            <a:r>
              <a:rPr lang="it-IT" altLang="it-IT" sz="2000" dirty="0" smtClean="0"/>
              <a:t>	</a:t>
            </a:r>
            <a:endParaRPr lang="it-IT" dirty="0"/>
          </a:p>
        </p:txBody>
      </p:sp>
    </p:spTree>
    <p:extLst>
      <p:ext uri="{BB962C8B-B14F-4D97-AF65-F5344CB8AC3E}">
        <p14:creationId xmlns:p14="http://schemas.microsoft.com/office/powerpoint/2010/main" val="3826716113"/>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836712"/>
            <a:ext cx="8229600" cy="5259288"/>
          </a:xfrm>
        </p:spPr>
        <p:txBody>
          <a:bodyPr/>
          <a:lstStyle/>
          <a:p>
            <a:pPr>
              <a:lnSpc>
                <a:spcPct val="80000"/>
              </a:lnSpc>
            </a:pPr>
            <a:r>
              <a:rPr lang="it-IT" altLang="it-IT" sz="2800" dirty="0" err="1"/>
              <a:t>m</a:t>
            </a:r>
            <a:r>
              <a:rPr lang="it-IT" altLang="it-IT" sz="2800" dirty="0" err="1" smtClean="0"/>
              <a:t>onocommittenza</a:t>
            </a:r>
            <a:endParaRPr lang="it-IT" altLang="it-IT" sz="2800" dirty="0"/>
          </a:p>
          <a:p>
            <a:pPr>
              <a:lnSpc>
                <a:spcPct val="80000"/>
              </a:lnSpc>
            </a:pPr>
            <a:endParaRPr lang="it-IT" altLang="it-IT" sz="2800" dirty="0"/>
          </a:p>
          <a:p>
            <a:pPr algn="just">
              <a:lnSpc>
                <a:spcPct val="80000"/>
              </a:lnSpc>
            </a:pPr>
            <a:r>
              <a:rPr lang="it-IT" altLang="it-IT" sz="2800" dirty="0" smtClean="0"/>
              <a:t>esecuzione </a:t>
            </a:r>
            <a:r>
              <a:rPr lang="it-IT" altLang="it-IT" sz="2800" dirty="0"/>
              <a:t>di opere strutturali svolte da specifiche categorie di operai (manovali, carpentieri, muratori) tipicizzate dai CCNL la cui realizzazione è connotata dall’utilizzo di un apposito cronoprogramma destinato a realizzare uno stretto coordinamento tra i lavori per un’attuazione unitaria ed organica delle </a:t>
            </a:r>
            <a:r>
              <a:rPr lang="it-IT" altLang="it-IT" sz="2800" dirty="0" smtClean="0"/>
              <a:t>attività, </a:t>
            </a:r>
            <a:r>
              <a:rPr lang="it-IT" altLang="it-IT" sz="2800" dirty="0"/>
              <a:t>difficilmente compatibile con una prestazione dotata di autonomia</a:t>
            </a:r>
          </a:p>
        </p:txBody>
      </p:sp>
    </p:spTree>
    <p:extLst>
      <p:ext uri="{BB962C8B-B14F-4D97-AF65-F5344CB8AC3E}">
        <p14:creationId xmlns:p14="http://schemas.microsoft.com/office/powerpoint/2010/main" val="844375387"/>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107504" y="836712"/>
            <a:ext cx="8784976" cy="5259288"/>
          </a:xfrm>
        </p:spPr>
        <p:txBody>
          <a:bodyPr/>
          <a:lstStyle/>
          <a:p>
            <a:pPr marL="0" indent="0">
              <a:lnSpc>
                <a:spcPct val="80000"/>
              </a:lnSpc>
              <a:buNone/>
            </a:pPr>
            <a:r>
              <a:rPr lang="it-IT" altLang="it-IT" sz="2800" u="sng" dirty="0" smtClean="0"/>
              <a:t>Pertanto:</a:t>
            </a:r>
          </a:p>
          <a:p>
            <a:pPr marL="0" indent="0">
              <a:lnSpc>
                <a:spcPct val="80000"/>
              </a:lnSpc>
              <a:buNone/>
            </a:pPr>
            <a:endParaRPr lang="it-IT" altLang="it-IT" sz="2800" dirty="0"/>
          </a:p>
          <a:p>
            <a:pPr marL="0" indent="0">
              <a:lnSpc>
                <a:spcPct val="80000"/>
              </a:lnSpc>
              <a:buNone/>
            </a:pPr>
            <a:r>
              <a:rPr lang="it-IT" altLang="it-IT" sz="2800" dirty="0" smtClean="0"/>
              <a:t>assenza di effettiva organizzazione aziendale;</a:t>
            </a:r>
          </a:p>
          <a:p>
            <a:pPr marL="0" indent="0">
              <a:lnSpc>
                <a:spcPct val="80000"/>
              </a:lnSpc>
              <a:buNone/>
            </a:pPr>
            <a:endParaRPr lang="it-IT" altLang="it-IT" sz="2800" dirty="0"/>
          </a:p>
          <a:p>
            <a:pPr marL="0" indent="0">
              <a:lnSpc>
                <a:spcPct val="80000"/>
              </a:lnSpc>
              <a:buNone/>
            </a:pPr>
            <a:r>
              <a:rPr lang="it-IT" altLang="it-IT" sz="2800" dirty="0"/>
              <a:t>a</a:t>
            </a:r>
            <a:r>
              <a:rPr lang="it-IT" altLang="it-IT" sz="2800" dirty="0" smtClean="0"/>
              <a:t>ssenza inequivocabile situazione di </a:t>
            </a:r>
            <a:r>
              <a:rPr lang="it-IT" altLang="it-IT" sz="2800" dirty="0" err="1" smtClean="0"/>
              <a:t>pluricommittenza</a:t>
            </a:r>
            <a:r>
              <a:rPr lang="it-IT" altLang="it-IT" sz="2800" dirty="0" smtClean="0"/>
              <a:t>;</a:t>
            </a:r>
          </a:p>
          <a:p>
            <a:pPr marL="0" indent="0">
              <a:lnSpc>
                <a:spcPct val="80000"/>
              </a:lnSpc>
              <a:buNone/>
            </a:pPr>
            <a:endParaRPr lang="it-IT" altLang="it-IT" sz="2800" dirty="0"/>
          </a:p>
          <a:p>
            <a:pPr marL="0" indent="0">
              <a:lnSpc>
                <a:spcPct val="80000"/>
              </a:lnSpc>
              <a:buNone/>
            </a:pPr>
            <a:r>
              <a:rPr lang="it-IT" altLang="it-IT" sz="2800" dirty="0"/>
              <a:t>s</a:t>
            </a:r>
            <a:r>
              <a:rPr lang="it-IT" altLang="it-IT" sz="2800" dirty="0" smtClean="0"/>
              <a:t>volgimento attività di:</a:t>
            </a:r>
          </a:p>
          <a:p>
            <a:pPr marL="0" indent="0">
              <a:lnSpc>
                <a:spcPct val="80000"/>
              </a:lnSpc>
              <a:buNone/>
            </a:pPr>
            <a:r>
              <a:rPr lang="it-IT" altLang="it-IT" sz="2800" dirty="0"/>
              <a:t>m</a:t>
            </a:r>
            <a:r>
              <a:rPr lang="it-IT" altLang="it-IT" sz="2800" dirty="0" smtClean="0"/>
              <a:t>anovalanza, muratura, carpenteria, rimozione amianto, posizionamento di ferri e ponti, addetti a macchine edili dell’impresa committente o appaltante</a:t>
            </a:r>
          </a:p>
          <a:p>
            <a:pPr marL="0" indent="0">
              <a:lnSpc>
                <a:spcPct val="80000"/>
              </a:lnSpc>
              <a:buNone/>
            </a:pPr>
            <a:endParaRPr lang="it-IT" altLang="it-IT" sz="2800" dirty="0"/>
          </a:p>
          <a:p>
            <a:pPr marL="0" indent="0">
              <a:lnSpc>
                <a:spcPct val="80000"/>
              </a:lnSpc>
              <a:buNone/>
            </a:pPr>
            <a:endParaRPr lang="it-IT" altLang="it-IT" sz="2800" dirty="0"/>
          </a:p>
          <a:p>
            <a:pPr>
              <a:lnSpc>
                <a:spcPct val="80000"/>
              </a:lnSpc>
            </a:pPr>
            <a:endParaRPr lang="it-IT" altLang="it-IT" sz="2800" dirty="0"/>
          </a:p>
        </p:txBody>
      </p:sp>
      <p:sp>
        <p:nvSpPr>
          <p:cNvPr id="4" name="Freccia in giù 3"/>
          <p:cNvSpPr/>
          <p:nvPr/>
        </p:nvSpPr>
        <p:spPr>
          <a:xfrm>
            <a:off x="4572000" y="5301208"/>
            <a:ext cx="484632" cy="64807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2977561227"/>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ltLang="it-IT" sz="3200" dirty="0">
                <a:solidFill>
                  <a:schemeClr val="hlink"/>
                </a:solidFill>
              </a:rPr>
              <a:t>Conseguenze</a:t>
            </a:r>
            <a:r>
              <a:rPr lang="it-IT" altLang="it-IT" u="sng" dirty="0" smtClean="0"/>
              <a:t/>
            </a:r>
            <a:br>
              <a:rPr lang="it-IT" altLang="it-IT" u="sng" dirty="0" smtClean="0"/>
            </a:br>
            <a:endParaRPr lang="it-IT" dirty="0"/>
          </a:p>
        </p:txBody>
      </p:sp>
      <p:sp>
        <p:nvSpPr>
          <p:cNvPr id="3" name="Segnaposto contenuto 2"/>
          <p:cNvSpPr>
            <a:spLocks noGrp="1"/>
          </p:cNvSpPr>
          <p:nvPr>
            <p:ph idx="1"/>
          </p:nvPr>
        </p:nvSpPr>
        <p:spPr>
          <a:xfrm>
            <a:off x="457200" y="1268760"/>
            <a:ext cx="8229600" cy="4827240"/>
          </a:xfrm>
        </p:spPr>
        <p:txBody>
          <a:bodyPr/>
          <a:lstStyle/>
          <a:p>
            <a:pPr>
              <a:lnSpc>
                <a:spcPct val="80000"/>
              </a:lnSpc>
              <a:buNone/>
            </a:pPr>
            <a:r>
              <a:rPr lang="it-IT" altLang="it-IT" dirty="0" smtClean="0"/>
              <a:t>	- riconduzione del lavoratore a rapporto di lavoro subordinato con applicazione delle relative </a:t>
            </a:r>
            <a:r>
              <a:rPr lang="it-IT" altLang="it-IT" u="sng" dirty="0" smtClean="0"/>
              <a:t>sanzioni e recupero contributivo</a:t>
            </a:r>
          </a:p>
          <a:p>
            <a:pPr>
              <a:lnSpc>
                <a:spcPct val="80000"/>
              </a:lnSpc>
              <a:buNone/>
            </a:pPr>
            <a:endParaRPr lang="it-IT" altLang="it-IT" u="sng" dirty="0" smtClean="0"/>
          </a:p>
          <a:p>
            <a:pPr>
              <a:lnSpc>
                <a:spcPct val="80000"/>
              </a:lnSpc>
              <a:buNone/>
            </a:pPr>
            <a:r>
              <a:rPr lang="it-IT" altLang="it-IT" dirty="0" smtClean="0"/>
              <a:t>	- applicazione delle </a:t>
            </a:r>
            <a:r>
              <a:rPr lang="it-IT" altLang="it-IT" u="sng" dirty="0" smtClean="0"/>
              <a:t>sanzioni sulla sicurezza</a:t>
            </a:r>
            <a:r>
              <a:rPr lang="it-IT" altLang="it-IT" dirty="0" smtClean="0"/>
              <a:t> in ordine alla mancata sorveglianza sanitaria ed omessa formazione / informativa adottando apposito provvedimento di prescrizione obbligatoria ex D.lgs. 758/1994</a:t>
            </a:r>
          </a:p>
          <a:p>
            <a:endParaRPr lang="it-IT" dirty="0"/>
          </a:p>
        </p:txBody>
      </p:sp>
    </p:spTree>
    <p:extLst>
      <p:ext uri="{BB962C8B-B14F-4D97-AF65-F5344CB8AC3E}">
        <p14:creationId xmlns:p14="http://schemas.microsoft.com/office/powerpoint/2010/main" val="1901260988"/>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994122"/>
          </a:xfrm>
        </p:spPr>
        <p:txBody>
          <a:bodyPr/>
          <a:lstStyle/>
          <a:p>
            <a:r>
              <a:rPr lang="it-IT" sz="3200" dirty="0" smtClean="0">
                <a:solidFill>
                  <a:schemeClr val="hlink"/>
                </a:solidFill>
              </a:rPr>
              <a:t>Responsabilità solidale nell’appalto</a:t>
            </a:r>
            <a:r>
              <a:rPr lang="it-IT" dirty="0" smtClean="0"/>
              <a:t/>
            </a:r>
            <a:br>
              <a:rPr lang="it-IT" dirty="0" smtClean="0"/>
            </a:br>
            <a:endParaRPr lang="it-IT" dirty="0"/>
          </a:p>
        </p:txBody>
      </p:sp>
      <p:sp>
        <p:nvSpPr>
          <p:cNvPr id="3" name="Segnaposto contenuto 2"/>
          <p:cNvSpPr>
            <a:spLocks noGrp="1"/>
          </p:cNvSpPr>
          <p:nvPr>
            <p:ph idx="1"/>
          </p:nvPr>
        </p:nvSpPr>
        <p:spPr>
          <a:xfrm>
            <a:off x="457200" y="1268760"/>
            <a:ext cx="8229600" cy="4827240"/>
          </a:xfrm>
        </p:spPr>
        <p:txBody>
          <a:bodyPr/>
          <a:lstStyle/>
          <a:p>
            <a:pPr marL="0" indent="0" algn="just">
              <a:buNone/>
            </a:pPr>
            <a:r>
              <a:rPr lang="it-IT" sz="2000" dirty="0" smtClean="0"/>
              <a:t>• </a:t>
            </a:r>
            <a:r>
              <a:rPr lang="it-IT" sz="2400" dirty="0"/>
              <a:t>Il </a:t>
            </a:r>
            <a:r>
              <a:rPr lang="it-IT" sz="2400" b="1" dirty="0"/>
              <a:t>committente </a:t>
            </a:r>
            <a:r>
              <a:rPr lang="it-IT" sz="2400" dirty="0"/>
              <a:t>imprenditore o datore di lavoro </a:t>
            </a:r>
            <a:r>
              <a:rPr lang="it-IT" sz="2400" dirty="0" smtClean="0"/>
              <a:t>è obbligato </a:t>
            </a:r>
            <a:r>
              <a:rPr lang="it-IT" sz="2400" dirty="0"/>
              <a:t>in solido con l’appaltatore, nonché con </a:t>
            </a:r>
            <a:r>
              <a:rPr lang="it-IT" sz="2400" dirty="0" smtClean="0"/>
              <a:t>ciascuno degli </a:t>
            </a:r>
            <a:r>
              <a:rPr lang="it-IT" sz="2400" dirty="0"/>
              <a:t>eventuali </a:t>
            </a:r>
            <a:r>
              <a:rPr lang="it-IT" sz="2400" dirty="0" smtClean="0"/>
              <a:t>ulteriori subappaltatori</a:t>
            </a:r>
            <a:r>
              <a:rPr lang="it-IT" sz="2400" dirty="0"/>
              <a:t>, entro il limite </a:t>
            </a:r>
            <a:r>
              <a:rPr lang="it-IT" sz="2400" dirty="0" smtClean="0"/>
              <a:t>di due </a:t>
            </a:r>
            <a:r>
              <a:rPr lang="it-IT" sz="2400" dirty="0"/>
              <a:t>anni dalla cessazione dell’appalto, a corrispondere </a:t>
            </a:r>
            <a:r>
              <a:rPr lang="it-IT" sz="2400" dirty="0" smtClean="0"/>
              <a:t>ai lavoratori </a:t>
            </a:r>
            <a:r>
              <a:rPr lang="it-IT" sz="2400" dirty="0"/>
              <a:t>i trattamenti retributivi ed i </a:t>
            </a:r>
            <a:r>
              <a:rPr lang="it-IT" sz="2400" dirty="0" smtClean="0"/>
              <a:t>contributi previdenziali </a:t>
            </a:r>
            <a:r>
              <a:rPr lang="it-IT" sz="2400" dirty="0"/>
              <a:t>dovuti. </a:t>
            </a:r>
            <a:r>
              <a:rPr lang="it-IT" sz="2400" i="1" dirty="0"/>
              <a:t>(Art. 29, c. 2 e 3-ter, </a:t>
            </a:r>
            <a:r>
              <a:rPr lang="it-IT" sz="2400" i="1" dirty="0" err="1"/>
              <a:t>D.Lgs.</a:t>
            </a:r>
            <a:r>
              <a:rPr lang="it-IT" sz="2400" i="1" dirty="0"/>
              <a:t> n° 276/2003).</a:t>
            </a:r>
          </a:p>
          <a:p>
            <a:pPr marL="0" indent="0" algn="just">
              <a:buNone/>
            </a:pPr>
            <a:endParaRPr lang="it-IT" sz="2400" dirty="0" smtClean="0"/>
          </a:p>
          <a:p>
            <a:pPr marL="0" indent="0" algn="just">
              <a:buNone/>
            </a:pPr>
            <a:r>
              <a:rPr lang="it-IT" sz="2400" dirty="0" smtClean="0"/>
              <a:t>• </a:t>
            </a:r>
            <a:r>
              <a:rPr lang="it-IT" sz="2400" dirty="0"/>
              <a:t>Quanto sopra non si applica qualora il committente </a:t>
            </a:r>
            <a:r>
              <a:rPr lang="it-IT" sz="2400" dirty="0" smtClean="0"/>
              <a:t>sia una </a:t>
            </a:r>
            <a:r>
              <a:rPr lang="it-IT" sz="2400" dirty="0"/>
              <a:t>persona fisica che non esercita attività d’impresa </a:t>
            </a:r>
            <a:r>
              <a:rPr lang="it-IT" sz="2000" dirty="0"/>
              <a:t>o</a:t>
            </a:r>
          </a:p>
        </p:txBody>
      </p:sp>
    </p:spTree>
    <p:extLst>
      <p:ext uri="{BB962C8B-B14F-4D97-AF65-F5344CB8AC3E}">
        <p14:creationId xmlns:p14="http://schemas.microsoft.com/office/powerpoint/2010/main" val="4033183708"/>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xfrm>
            <a:off x="457200" y="274638"/>
            <a:ext cx="8229600" cy="385762"/>
          </a:xfrm>
        </p:spPr>
        <p:txBody>
          <a:bodyPr/>
          <a:lstStyle/>
          <a:p>
            <a:r>
              <a:rPr lang="it-IT" altLang="it-IT" sz="3200">
                <a:solidFill>
                  <a:schemeClr val="hlink"/>
                </a:solidFill>
              </a:rPr>
              <a:t>IL VERBALE DI PRIMO ACCESSO</a:t>
            </a:r>
            <a:endParaRPr lang="it-IT" altLang="it-IT" sz="3200" u="sng">
              <a:solidFill>
                <a:schemeClr val="hlink"/>
              </a:solidFill>
            </a:endParaRPr>
          </a:p>
        </p:txBody>
      </p:sp>
      <p:sp>
        <p:nvSpPr>
          <p:cNvPr id="79875" name="Rectangle 3"/>
          <p:cNvSpPr>
            <a:spLocks noGrp="1" noChangeArrowheads="1"/>
          </p:cNvSpPr>
          <p:nvPr>
            <p:ph type="body" idx="1"/>
          </p:nvPr>
        </p:nvSpPr>
        <p:spPr>
          <a:xfrm>
            <a:off x="323528" y="683984"/>
            <a:ext cx="8007350" cy="5205412"/>
          </a:xfrm>
        </p:spPr>
        <p:txBody>
          <a:bodyPr/>
          <a:lstStyle/>
          <a:p>
            <a:pPr marL="0" indent="0">
              <a:lnSpc>
                <a:spcPct val="80000"/>
              </a:lnSpc>
              <a:buNone/>
            </a:pPr>
            <a:endParaRPr lang="it-IT" altLang="it-IT" sz="2400" dirty="0" smtClean="0"/>
          </a:p>
          <a:p>
            <a:pPr marL="0" indent="0">
              <a:lnSpc>
                <a:spcPct val="80000"/>
              </a:lnSpc>
              <a:buNone/>
            </a:pPr>
            <a:endParaRPr lang="it-IT" altLang="it-IT" sz="2400" dirty="0"/>
          </a:p>
          <a:p>
            <a:pPr marL="0" indent="0">
              <a:lnSpc>
                <a:spcPct val="80000"/>
              </a:lnSpc>
              <a:buNone/>
            </a:pPr>
            <a:r>
              <a:rPr lang="it-IT" altLang="it-IT" sz="2800" dirty="0" smtClean="0"/>
              <a:t>Art. 13 D.lgs. 124/2004 e art. 13 D.M. 12 gennaio 2014 :</a:t>
            </a:r>
          </a:p>
          <a:p>
            <a:pPr marL="0" indent="0">
              <a:lnSpc>
                <a:spcPct val="80000"/>
              </a:lnSpc>
              <a:buNone/>
            </a:pPr>
            <a:endParaRPr lang="it-IT" altLang="it-IT" sz="2800" dirty="0" smtClean="0"/>
          </a:p>
          <a:p>
            <a:pPr marL="400050" lvl="1" indent="0" algn="just">
              <a:lnSpc>
                <a:spcPct val="80000"/>
              </a:lnSpc>
              <a:buNone/>
            </a:pPr>
            <a:r>
              <a:rPr lang="it-IT" altLang="it-IT" dirty="0" smtClean="0"/>
              <a:t>alla </a:t>
            </a:r>
            <a:r>
              <a:rPr lang="it-IT" altLang="it-IT" dirty="0"/>
              <a:t>conclusione </a:t>
            </a:r>
            <a:r>
              <a:rPr lang="it-IT" altLang="it-IT" dirty="0" smtClean="0"/>
              <a:t>delle attività </a:t>
            </a:r>
            <a:r>
              <a:rPr lang="it-IT" altLang="it-IT" dirty="0"/>
              <a:t>di </a:t>
            </a:r>
            <a:r>
              <a:rPr lang="it-IT" altLang="it-IT" dirty="0" smtClean="0"/>
              <a:t>verifica compiute nel corso di primo accesso </a:t>
            </a:r>
            <a:r>
              <a:rPr lang="it-IT" altLang="it-IT" dirty="0"/>
              <a:t>viene </a:t>
            </a:r>
            <a:r>
              <a:rPr lang="it-IT" altLang="it-IT" dirty="0" smtClean="0"/>
              <a:t>rilasciato </a:t>
            </a:r>
            <a:r>
              <a:rPr lang="it-IT" altLang="it-IT" dirty="0"/>
              <a:t>al datore di lavoro o </a:t>
            </a:r>
            <a:r>
              <a:rPr lang="it-IT" altLang="it-IT" dirty="0" smtClean="0"/>
              <a:t>persona che ne fa le veci (compreso il professionista espressamente delegato) </a:t>
            </a:r>
            <a:r>
              <a:rPr lang="it-IT" altLang="it-IT" dirty="0"/>
              <a:t>il verbale di primo </a:t>
            </a:r>
            <a:r>
              <a:rPr lang="it-IT" altLang="it-IT" dirty="0" smtClean="0"/>
              <a:t>accesso</a:t>
            </a:r>
            <a:endParaRPr lang="it-IT" altLang="it-IT" b="1" dirty="0"/>
          </a:p>
          <a:p>
            <a:pPr marL="609600" indent="-609600" algn="just">
              <a:lnSpc>
                <a:spcPct val="80000"/>
              </a:lnSpc>
            </a:pPr>
            <a:endParaRPr lang="it-IT" altLang="it-IT" sz="2000" b="1" dirty="0"/>
          </a:p>
          <a:p>
            <a:pPr marL="609600" indent="-609600" algn="just">
              <a:lnSpc>
                <a:spcPct val="80000"/>
              </a:lnSpc>
              <a:buFont typeface="Wingdings" panose="05000000000000000000" pitchFamily="2" charset="2"/>
              <a:buNone/>
            </a:pPr>
            <a:endParaRPr lang="it-IT" altLang="it-IT" sz="2000" b="1" dirty="0"/>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188640"/>
            <a:ext cx="8229600" cy="490066"/>
          </a:xfrm>
        </p:spPr>
        <p:txBody>
          <a:bodyPr/>
          <a:lstStyle/>
          <a:p>
            <a:r>
              <a:rPr lang="it-IT" sz="3200" dirty="0">
                <a:solidFill>
                  <a:schemeClr val="hlink"/>
                </a:solidFill>
              </a:rPr>
              <a:t>Contenuti</a:t>
            </a:r>
            <a:r>
              <a:rPr lang="it-IT" sz="3200" dirty="0" smtClean="0"/>
              <a:t> </a:t>
            </a:r>
            <a:r>
              <a:rPr lang="it-IT" sz="3200" dirty="0" smtClean="0">
                <a:solidFill>
                  <a:schemeClr val="hlink"/>
                </a:solidFill>
              </a:rPr>
              <a:t>del verbale</a:t>
            </a:r>
            <a:endParaRPr lang="it-IT" sz="3200" dirty="0">
              <a:solidFill>
                <a:schemeClr val="hlink"/>
              </a:solidFill>
            </a:endParaRPr>
          </a:p>
        </p:txBody>
      </p:sp>
      <p:sp>
        <p:nvSpPr>
          <p:cNvPr id="3" name="Segnaposto contenuto 2"/>
          <p:cNvSpPr>
            <a:spLocks noGrp="1"/>
          </p:cNvSpPr>
          <p:nvPr>
            <p:ph idx="1"/>
          </p:nvPr>
        </p:nvSpPr>
        <p:spPr>
          <a:xfrm>
            <a:off x="457200" y="980728"/>
            <a:ext cx="8229600" cy="5328592"/>
          </a:xfrm>
        </p:spPr>
        <p:txBody>
          <a:bodyPr/>
          <a:lstStyle/>
          <a:p>
            <a:pPr marL="609600" indent="-609600" algn="just">
              <a:lnSpc>
                <a:spcPct val="80000"/>
              </a:lnSpc>
              <a:buFont typeface="Wingdings" panose="05000000000000000000" pitchFamily="2" charset="2"/>
              <a:buAutoNum type="alphaLcParenR"/>
            </a:pPr>
            <a:r>
              <a:rPr lang="it-IT" altLang="it-IT" sz="2400" b="1" u="sng" dirty="0"/>
              <a:t>l’identificazione dei lavoratori </a:t>
            </a:r>
            <a:r>
              <a:rPr lang="it-IT" altLang="it-IT" sz="2400" b="1" dirty="0"/>
              <a:t>trovati intenti al lavoro e la descrizione delle modalità del loro impiego;</a:t>
            </a:r>
          </a:p>
          <a:p>
            <a:pPr marL="609600" indent="-609600" algn="just">
              <a:lnSpc>
                <a:spcPct val="80000"/>
              </a:lnSpc>
              <a:buNone/>
            </a:pPr>
            <a:endParaRPr lang="it-IT" altLang="it-IT" sz="2400" b="1" dirty="0"/>
          </a:p>
          <a:p>
            <a:pPr marL="609600" indent="-609600" algn="just">
              <a:lnSpc>
                <a:spcPct val="80000"/>
              </a:lnSpc>
              <a:buFont typeface="Wingdings" panose="05000000000000000000" pitchFamily="2" charset="2"/>
              <a:buAutoNum type="alphaLcParenR" startAt="2"/>
            </a:pPr>
            <a:r>
              <a:rPr lang="it-IT" altLang="it-IT" sz="2400" b="1" dirty="0"/>
              <a:t>la specificazione delle </a:t>
            </a:r>
            <a:r>
              <a:rPr lang="it-IT" altLang="it-IT" sz="2400" b="1" u="sng" dirty="0"/>
              <a:t>attività compiute </a:t>
            </a:r>
            <a:r>
              <a:rPr lang="it-IT" altLang="it-IT" sz="2400" b="1" dirty="0"/>
              <a:t>dal personale ispettivo;</a:t>
            </a:r>
          </a:p>
          <a:p>
            <a:pPr marL="609600" indent="-609600" algn="just">
              <a:lnSpc>
                <a:spcPct val="80000"/>
              </a:lnSpc>
              <a:buNone/>
            </a:pPr>
            <a:endParaRPr lang="it-IT" altLang="it-IT" sz="2400" b="1" dirty="0"/>
          </a:p>
          <a:p>
            <a:pPr marL="609600" indent="-609600" algn="just">
              <a:lnSpc>
                <a:spcPct val="80000"/>
              </a:lnSpc>
              <a:buFont typeface="Wingdings" panose="05000000000000000000" pitchFamily="2" charset="2"/>
              <a:buAutoNum type="alphaLcParenR" startAt="3"/>
            </a:pPr>
            <a:r>
              <a:rPr lang="it-IT" altLang="it-IT" sz="2400" b="1" dirty="0"/>
              <a:t>le </a:t>
            </a:r>
            <a:r>
              <a:rPr lang="it-IT" altLang="it-IT" sz="2400" b="1" u="sng" dirty="0"/>
              <a:t>eventuali dichiarazioni rese </a:t>
            </a:r>
            <a:r>
              <a:rPr lang="it-IT" altLang="it-IT" sz="2400" b="1" dirty="0"/>
              <a:t>dal datore di lavoro o da chi lo assiste, o dalla persona presente all’ispezione;</a:t>
            </a:r>
          </a:p>
          <a:p>
            <a:pPr marL="609600" indent="-609600" algn="just">
              <a:lnSpc>
                <a:spcPct val="80000"/>
              </a:lnSpc>
              <a:buNone/>
            </a:pPr>
            <a:endParaRPr lang="it-IT" altLang="it-IT" sz="2400" b="1" dirty="0"/>
          </a:p>
          <a:p>
            <a:pPr marL="609600" indent="-609600" algn="just">
              <a:lnSpc>
                <a:spcPct val="80000"/>
              </a:lnSpc>
              <a:buNone/>
            </a:pPr>
            <a:r>
              <a:rPr lang="it-IT" altLang="it-IT" sz="2400" b="1" dirty="0">
                <a:solidFill>
                  <a:schemeClr val="hlink"/>
                </a:solidFill>
              </a:rPr>
              <a:t>d)</a:t>
            </a:r>
            <a:r>
              <a:rPr lang="it-IT" altLang="it-IT" sz="2400" b="1" dirty="0"/>
              <a:t> 	ogni </a:t>
            </a:r>
            <a:r>
              <a:rPr lang="it-IT" altLang="it-IT" sz="2400" b="1" u="sng" dirty="0"/>
              <a:t>richiesta anche documentale </a:t>
            </a:r>
            <a:r>
              <a:rPr lang="it-IT" altLang="it-IT" sz="2400" b="1" dirty="0"/>
              <a:t>utile al proseguimento dell’istruttoria finalizzata all’accertamento degli illeciti, fermo restando quanto previsto dall’art. 4, settimo comma, della legge 22 luglio 1961, n. 628.</a:t>
            </a:r>
          </a:p>
          <a:p>
            <a:endParaRPr lang="it-IT" dirty="0"/>
          </a:p>
        </p:txBody>
      </p:sp>
    </p:spTree>
    <p:extLst>
      <p:ext uri="{BB962C8B-B14F-4D97-AF65-F5344CB8AC3E}">
        <p14:creationId xmlns:p14="http://schemas.microsoft.com/office/powerpoint/2010/main" val="3537215313"/>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4082"/>
          </a:xfrm>
        </p:spPr>
        <p:txBody>
          <a:bodyPr/>
          <a:lstStyle/>
          <a:p>
            <a:r>
              <a:rPr lang="it-IT" sz="3200" dirty="0">
                <a:solidFill>
                  <a:schemeClr val="hlink"/>
                </a:solidFill>
              </a:rPr>
              <a:t>Deroga</a:t>
            </a:r>
          </a:p>
        </p:txBody>
      </p:sp>
      <p:sp>
        <p:nvSpPr>
          <p:cNvPr id="3" name="Segnaposto contenuto 2"/>
          <p:cNvSpPr>
            <a:spLocks noGrp="1"/>
          </p:cNvSpPr>
          <p:nvPr>
            <p:ph idx="1"/>
          </p:nvPr>
        </p:nvSpPr>
        <p:spPr/>
        <p:txBody>
          <a:bodyPr/>
          <a:lstStyle/>
          <a:p>
            <a:r>
              <a:rPr lang="it-IT" sz="2800" dirty="0" smtClean="0"/>
              <a:t>NB: nell’ambito della vigilanza in materia di salute e sicurezza sul lavoro l’obbligo di cui all’art. 13 D.lgs. 124/2004 è assolto qualora i suoi contenuti siano già riportati nel verbale di prescrizione obbligatoria</a:t>
            </a:r>
            <a:r>
              <a:rPr lang="it-IT" dirty="0" smtClean="0"/>
              <a:t>.</a:t>
            </a:r>
            <a:endParaRPr lang="it-IT" dirty="0"/>
          </a:p>
        </p:txBody>
      </p:sp>
    </p:spTree>
    <p:extLst>
      <p:ext uri="{BB962C8B-B14F-4D97-AF65-F5344CB8AC3E}">
        <p14:creationId xmlns:p14="http://schemas.microsoft.com/office/powerpoint/2010/main" val="1169274001"/>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4146" name="Rectangle 2"/>
          <p:cNvSpPr>
            <a:spLocks noGrp="1" noChangeArrowheads="1"/>
          </p:cNvSpPr>
          <p:nvPr>
            <p:ph type="title"/>
          </p:nvPr>
        </p:nvSpPr>
        <p:spPr>
          <a:xfrm>
            <a:off x="457200" y="274638"/>
            <a:ext cx="8229600" cy="819150"/>
          </a:xfrm>
        </p:spPr>
        <p:txBody>
          <a:bodyPr/>
          <a:lstStyle/>
          <a:p>
            <a:pPr algn="l"/>
            <a:r>
              <a:rPr lang="it-IT" altLang="it-IT" sz="3200">
                <a:solidFill>
                  <a:schemeClr val="hlink"/>
                </a:solidFill>
              </a:rPr>
              <a:t>Descrizione attività compiute</a:t>
            </a:r>
          </a:p>
        </p:txBody>
      </p:sp>
      <p:sp>
        <p:nvSpPr>
          <p:cNvPr id="134147" name="Rectangle 3"/>
          <p:cNvSpPr>
            <a:spLocks noGrp="1" noChangeArrowheads="1"/>
          </p:cNvSpPr>
          <p:nvPr>
            <p:ph type="body" idx="1"/>
          </p:nvPr>
        </p:nvSpPr>
        <p:spPr>
          <a:xfrm>
            <a:off x="838200" y="1268413"/>
            <a:ext cx="8007350" cy="4827587"/>
          </a:xfrm>
        </p:spPr>
        <p:txBody>
          <a:bodyPr/>
          <a:lstStyle/>
          <a:p>
            <a:pPr>
              <a:lnSpc>
                <a:spcPct val="80000"/>
              </a:lnSpc>
            </a:pPr>
            <a:r>
              <a:rPr lang="it-IT" altLang="it-IT" sz="2800" dirty="0">
                <a:effectLst/>
              </a:rPr>
              <a:t>dare atto del sopralluogo effettuato e della acquisizione delle dichiarazioni dei lavoratori presenti ed, eventualmente, delle rappresentanze sindacali</a:t>
            </a:r>
          </a:p>
          <a:p>
            <a:pPr>
              <a:lnSpc>
                <a:spcPct val="80000"/>
              </a:lnSpc>
              <a:buFont typeface="Wingdings" panose="05000000000000000000" pitchFamily="2" charset="2"/>
              <a:buNone/>
            </a:pPr>
            <a:endParaRPr lang="it-IT" altLang="it-IT" sz="2800" dirty="0">
              <a:effectLst/>
            </a:endParaRPr>
          </a:p>
          <a:p>
            <a:pPr>
              <a:lnSpc>
                <a:spcPct val="80000"/>
              </a:lnSpc>
            </a:pPr>
            <a:r>
              <a:rPr lang="it-IT" altLang="it-IT" sz="2800" dirty="0">
                <a:effectLst/>
              </a:rPr>
              <a:t>descrivere </a:t>
            </a:r>
            <a:r>
              <a:rPr lang="it-IT" altLang="it-IT" sz="2800" dirty="0" err="1">
                <a:effectLst/>
              </a:rPr>
              <a:t>l’attivita’</a:t>
            </a:r>
            <a:r>
              <a:rPr lang="it-IT" altLang="it-IT" sz="2800" dirty="0">
                <a:effectLst/>
              </a:rPr>
              <a:t> e l’organizzazione aziendale, oltre a descrivere analiticamente l’attività svolta dai lavoratori e il loro abbigliamento, dare atto della eventuale acquisizione od esame della documentazione presente sul luogo di lavoro e spontaneamente presentata dall’ispezionato</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2"/>
          <p:cNvSpPr>
            <a:spLocks noGrp="1" noChangeArrowheads="1"/>
          </p:cNvSpPr>
          <p:nvPr>
            <p:ph type="title"/>
          </p:nvPr>
        </p:nvSpPr>
        <p:spPr>
          <a:xfrm>
            <a:off x="457200" y="274638"/>
            <a:ext cx="8229600" cy="257175"/>
          </a:xfrm>
        </p:spPr>
        <p:txBody>
          <a:bodyPr/>
          <a:lstStyle/>
          <a:p>
            <a:r>
              <a:rPr lang="it-IT" altLang="it-IT" sz="3200" dirty="0">
                <a:solidFill>
                  <a:schemeClr val="hlink"/>
                </a:solidFill>
              </a:rPr>
              <a:t>Il potere di accesso</a:t>
            </a:r>
          </a:p>
        </p:txBody>
      </p:sp>
      <p:sp>
        <p:nvSpPr>
          <p:cNvPr id="121859" name="Rectangle 3"/>
          <p:cNvSpPr>
            <a:spLocks noGrp="1" noChangeArrowheads="1"/>
          </p:cNvSpPr>
          <p:nvPr>
            <p:ph type="body" idx="1"/>
          </p:nvPr>
        </p:nvSpPr>
        <p:spPr>
          <a:xfrm>
            <a:off x="539750" y="1052513"/>
            <a:ext cx="8305800" cy="5043487"/>
          </a:xfrm>
        </p:spPr>
        <p:txBody>
          <a:bodyPr/>
          <a:lstStyle/>
          <a:p>
            <a:pPr>
              <a:lnSpc>
                <a:spcPct val="90000"/>
              </a:lnSpc>
            </a:pPr>
            <a:r>
              <a:rPr lang="it-IT" altLang="it-IT" sz="2800" dirty="0"/>
              <a:t>D.P.R. 19 marzo 1955, n. 520</a:t>
            </a:r>
          </a:p>
          <a:p>
            <a:pPr>
              <a:lnSpc>
                <a:spcPct val="90000"/>
              </a:lnSpc>
              <a:buFont typeface="Wingdings" panose="05000000000000000000" pitchFamily="2" charset="2"/>
              <a:buNone/>
            </a:pPr>
            <a:r>
              <a:rPr lang="it-IT" altLang="it-IT" sz="2800" dirty="0"/>
              <a:t>	Testo base dei poteri del personale ispettivo – art. 8, c. 2: </a:t>
            </a:r>
          </a:p>
          <a:p>
            <a:pPr>
              <a:lnSpc>
                <a:spcPct val="90000"/>
              </a:lnSpc>
              <a:buFont typeface="Wingdings" panose="05000000000000000000" pitchFamily="2" charset="2"/>
              <a:buNone/>
            </a:pPr>
            <a:endParaRPr lang="it-IT" altLang="it-IT" sz="2800" dirty="0"/>
          </a:p>
          <a:p>
            <a:pPr>
              <a:lnSpc>
                <a:spcPct val="90000"/>
              </a:lnSpc>
              <a:buFont typeface="Wingdings" panose="05000000000000000000" pitchFamily="2" charset="2"/>
              <a:buNone/>
            </a:pPr>
            <a:r>
              <a:rPr lang="it-IT" altLang="it-IT" sz="2800" dirty="0"/>
              <a:t>	“</a:t>
            </a:r>
            <a:r>
              <a:rPr lang="it-IT" altLang="it-IT" sz="2800" i="1" dirty="0"/>
              <a:t>Gli ispettori hanno la facoltà di visitare in ogni parte, a qualunque ora del giorno ed anche della notte, i </a:t>
            </a:r>
            <a:r>
              <a:rPr lang="it-IT" altLang="it-IT" sz="2800" i="1" dirty="0" smtClean="0"/>
              <a:t>laboratori</a:t>
            </a:r>
            <a:r>
              <a:rPr lang="it-IT" altLang="it-IT" sz="2800" i="1" dirty="0"/>
              <a:t>, gli opifici, i cantieri </a:t>
            </a:r>
            <a:r>
              <a:rPr lang="it-IT" altLang="it-IT" sz="2800" i="1" dirty="0" smtClean="0"/>
              <a:t>, i locali di pubblico spettacolo ed </a:t>
            </a:r>
            <a:r>
              <a:rPr lang="it-IT" altLang="it-IT" sz="2800" i="1" dirty="0"/>
              <a:t>i lavori in quanto siano sottoposti alla loro vigilanza, nonché i dormitori e refettori annessi agli stabilimenti</a:t>
            </a:r>
            <a:r>
              <a:rPr lang="it-IT" altLang="it-IT" sz="2800" dirty="0"/>
              <a:t>”.</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2"/>
          <p:cNvSpPr>
            <a:spLocks noGrp="1" noChangeArrowheads="1"/>
          </p:cNvSpPr>
          <p:nvPr>
            <p:ph type="title"/>
          </p:nvPr>
        </p:nvSpPr>
        <p:spPr>
          <a:xfrm>
            <a:off x="457200" y="274638"/>
            <a:ext cx="8229600" cy="688975"/>
          </a:xfrm>
        </p:spPr>
        <p:txBody>
          <a:bodyPr/>
          <a:lstStyle/>
          <a:p>
            <a:pPr algn="l"/>
            <a:r>
              <a:rPr lang="it-IT" altLang="it-IT" sz="3200">
                <a:solidFill>
                  <a:schemeClr val="hlink"/>
                </a:solidFill>
              </a:rPr>
              <a:t>La valenza del verbale di accesso</a:t>
            </a:r>
          </a:p>
        </p:txBody>
      </p:sp>
      <p:sp>
        <p:nvSpPr>
          <p:cNvPr id="135171" name="Rectangle 3"/>
          <p:cNvSpPr>
            <a:spLocks noGrp="1" noChangeArrowheads="1"/>
          </p:cNvSpPr>
          <p:nvPr>
            <p:ph type="body" idx="1"/>
          </p:nvPr>
        </p:nvSpPr>
        <p:spPr>
          <a:xfrm>
            <a:off x="539750" y="1160463"/>
            <a:ext cx="8353425" cy="5437187"/>
          </a:xfrm>
        </p:spPr>
        <p:txBody>
          <a:bodyPr/>
          <a:lstStyle/>
          <a:p>
            <a:pPr>
              <a:lnSpc>
                <a:spcPct val="80000"/>
              </a:lnSpc>
              <a:buFont typeface="Wingdings" panose="05000000000000000000" pitchFamily="2" charset="2"/>
              <a:buNone/>
            </a:pPr>
            <a:r>
              <a:rPr lang="it-IT" altLang="it-IT" sz="2400" dirty="0">
                <a:effectLst/>
              </a:rPr>
              <a:t>	Il verbale di primo accesso, quale </a:t>
            </a:r>
            <a:r>
              <a:rPr lang="it-IT" altLang="it-IT" sz="2400" u="sng" dirty="0">
                <a:effectLst/>
              </a:rPr>
              <a:t>atto pubblico, fa fede fino a querela di falso</a:t>
            </a:r>
            <a:r>
              <a:rPr lang="it-IT" altLang="it-IT" sz="2400" dirty="0">
                <a:effectLst/>
              </a:rPr>
              <a:t> della sua provenienza, delle dichiarazione delle parti e degli altri fatti che l’ispettore attesti essere avvenuti in sua presenza (combinato disposto artt. 2700 </a:t>
            </a:r>
            <a:r>
              <a:rPr lang="it-IT" altLang="it-IT" sz="2400" dirty="0" smtClean="0">
                <a:effectLst/>
              </a:rPr>
              <a:t>cc e </a:t>
            </a:r>
            <a:r>
              <a:rPr lang="it-IT" altLang="it-IT" sz="2400" dirty="0">
                <a:effectLst/>
              </a:rPr>
              <a:t>10, c. 5, </a:t>
            </a:r>
            <a:r>
              <a:rPr lang="it-IT" altLang="it-IT" sz="2400" dirty="0" err="1">
                <a:effectLst/>
              </a:rPr>
              <a:t>d.lgs</a:t>
            </a:r>
            <a:r>
              <a:rPr lang="it-IT" altLang="it-IT" sz="2400" dirty="0">
                <a:effectLst/>
              </a:rPr>
              <a:t> 124/04);</a:t>
            </a:r>
          </a:p>
          <a:p>
            <a:pPr>
              <a:lnSpc>
                <a:spcPct val="80000"/>
              </a:lnSpc>
              <a:buFont typeface="Wingdings" panose="05000000000000000000" pitchFamily="2" charset="2"/>
              <a:buNone/>
            </a:pPr>
            <a:r>
              <a:rPr lang="it-IT" altLang="it-IT" sz="2400" dirty="0">
                <a:effectLst/>
              </a:rPr>
              <a:t>	</a:t>
            </a:r>
          </a:p>
          <a:p>
            <a:pPr>
              <a:lnSpc>
                <a:spcPct val="80000"/>
              </a:lnSpc>
              <a:buFont typeface="Wingdings" panose="05000000000000000000" pitchFamily="2" charset="2"/>
              <a:buNone/>
            </a:pPr>
            <a:r>
              <a:rPr lang="it-IT" altLang="it-IT" sz="2400" dirty="0">
                <a:effectLst/>
              </a:rPr>
              <a:t>	Le risultanze dirette di tale verbale costituiscono le cd. prove legali precostituite in ordine ai fatti in esso riportati.</a:t>
            </a:r>
          </a:p>
          <a:p>
            <a:pPr>
              <a:lnSpc>
                <a:spcPct val="80000"/>
              </a:lnSpc>
              <a:buFont typeface="Wingdings" panose="05000000000000000000" pitchFamily="2" charset="2"/>
              <a:buNone/>
            </a:pPr>
            <a:r>
              <a:rPr lang="it-IT" altLang="it-IT" sz="2400" dirty="0">
                <a:effectLst/>
              </a:rPr>
              <a:t>	</a:t>
            </a:r>
          </a:p>
          <a:p>
            <a:pPr>
              <a:lnSpc>
                <a:spcPct val="80000"/>
              </a:lnSpc>
              <a:buFont typeface="Wingdings" panose="05000000000000000000" pitchFamily="2" charset="2"/>
              <a:buNone/>
            </a:pPr>
            <a:r>
              <a:rPr lang="it-IT" altLang="it-IT" sz="2400" dirty="0">
                <a:effectLst/>
              </a:rPr>
              <a:t>	L’unico rimedio esperibile nei confronti delle risultanze dell’atto è lo speciale giudizio previsto dagli artt. 221 e ss. </a:t>
            </a:r>
            <a:r>
              <a:rPr lang="it-IT" altLang="it-IT" sz="2400" dirty="0" err="1">
                <a:effectLst/>
              </a:rPr>
              <a:t>c.p.c.</a:t>
            </a:r>
            <a:r>
              <a:rPr lang="it-IT" altLang="it-IT" sz="2400" dirty="0">
                <a:effectLst/>
              </a:rPr>
              <a:t> “Querela di falso”. Tuttavia la legge impone, pena nullità della querela, un particolare onere probatorio, prevedendo fin da subito l’indicazione espressa degli elementi e delle prove della falsità del documento</a:t>
            </a:r>
            <a:br>
              <a:rPr lang="it-IT" altLang="it-IT" sz="2400" dirty="0">
                <a:effectLst/>
              </a:rPr>
            </a:br>
            <a:endParaRPr lang="it-IT" altLang="it-IT" sz="2400" dirty="0">
              <a:effectLst/>
            </a:endParaRP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2"/>
          <p:cNvSpPr>
            <a:spLocks noGrp="1" noChangeArrowheads="1"/>
          </p:cNvSpPr>
          <p:nvPr>
            <p:ph type="title"/>
          </p:nvPr>
        </p:nvSpPr>
        <p:spPr>
          <a:xfrm>
            <a:off x="457200" y="274638"/>
            <a:ext cx="8229600" cy="430212"/>
          </a:xfrm>
        </p:spPr>
        <p:txBody>
          <a:bodyPr/>
          <a:lstStyle/>
          <a:p>
            <a:pPr algn="l"/>
            <a:r>
              <a:rPr lang="it-IT" altLang="it-IT" sz="2400">
                <a:solidFill>
                  <a:srgbClr val="C0C0C0"/>
                </a:solidFill>
              </a:rPr>
              <a:t/>
            </a:r>
            <a:br>
              <a:rPr lang="it-IT" altLang="it-IT" sz="2400">
                <a:solidFill>
                  <a:srgbClr val="C0C0C0"/>
                </a:solidFill>
              </a:rPr>
            </a:br>
            <a:r>
              <a:rPr lang="it-IT" altLang="it-IT" sz="3200">
                <a:solidFill>
                  <a:schemeClr val="hlink"/>
                </a:solidFill>
              </a:rPr>
              <a:t>I presupposti della sospensione</a:t>
            </a:r>
            <a:r>
              <a:rPr lang="it-IT" altLang="it-IT" sz="3200">
                <a:solidFill>
                  <a:srgbClr val="C0C0C0"/>
                </a:solidFill>
              </a:rPr>
              <a:t/>
            </a:r>
            <a:br>
              <a:rPr lang="it-IT" altLang="it-IT" sz="3200">
                <a:solidFill>
                  <a:srgbClr val="C0C0C0"/>
                </a:solidFill>
              </a:rPr>
            </a:br>
            <a:endParaRPr lang="it-IT" altLang="it-IT" sz="3200">
              <a:solidFill>
                <a:srgbClr val="C0C0C0"/>
              </a:solidFill>
            </a:endParaRPr>
          </a:p>
        </p:txBody>
      </p:sp>
      <p:sp>
        <p:nvSpPr>
          <p:cNvPr id="80899" name="Rectangle 3"/>
          <p:cNvSpPr>
            <a:spLocks noGrp="1" noChangeArrowheads="1"/>
          </p:cNvSpPr>
          <p:nvPr>
            <p:ph type="body" idx="1"/>
          </p:nvPr>
        </p:nvSpPr>
        <p:spPr>
          <a:xfrm>
            <a:off x="444500" y="1052513"/>
            <a:ext cx="8159750" cy="5043487"/>
          </a:xfrm>
        </p:spPr>
        <p:txBody>
          <a:bodyPr/>
          <a:lstStyle/>
          <a:p>
            <a:pPr algn="just"/>
            <a:r>
              <a:rPr lang="it-IT" altLang="it-IT" sz="2800"/>
              <a:t>Art 14 del d.lgs. 8 aprile 2008, n 81</a:t>
            </a:r>
          </a:p>
          <a:p>
            <a:pPr algn="just">
              <a:buFont typeface="Wingdings" panose="05000000000000000000" pitchFamily="2" charset="2"/>
              <a:buNone/>
            </a:pPr>
            <a:r>
              <a:rPr lang="it-IT" altLang="it-IT" sz="3600"/>
              <a:t>	</a:t>
            </a:r>
            <a:r>
              <a:rPr lang="it-IT" altLang="it-IT" sz="2400"/>
              <a:t>“</a:t>
            </a:r>
            <a:r>
              <a:rPr lang="it-IT" altLang="it-IT" sz="2400" i="1"/>
              <a:t>Gli organi di vigilanza del Ministero del lavoro, della salute e delle politiche sociali possono adottare provvedimenti di sospensione in relazione alla parte dell’attività imprenditoriale interessata dalle violazioni quanto riscontrano l’impiego di personale non risultante dalla documentazione obbligatoria in misura pari o superiore al 20 % de totale dei lavoratori presenti sul luogo di lavoro …“.</a:t>
            </a:r>
            <a:r>
              <a:rPr lang="it-IT" altLang="it-IT" sz="3600"/>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a:spLocks noGrp="1" noChangeArrowheads="1"/>
          </p:cNvSpPr>
          <p:nvPr>
            <p:ph type="title"/>
          </p:nvPr>
        </p:nvSpPr>
        <p:spPr>
          <a:xfrm>
            <a:off x="457200" y="274638"/>
            <a:ext cx="8229600" cy="473075"/>
          </a:xfrm>
        </p:spPr>
        <p:txBody>
          <a:bodyPr/>
          <a:lstStyle/>
          <a:p>
            <a:pPr algn="l"/>
            <a:r>
              <a:rPr lang="it-IT" altLang="it-IT" sz="3200">
                <a:solidFill>
                  <a:schemeClr val="hlink"/>
                </a:solidFill>
              </a:rPr>
              <a:t>… il concetto di lavoratore</a:t>
            </a:r>
          </a:p>
        </p:txBody>
      </p:sp>
      <p:sp>
        <p:nvSpPr>
          <p:cNvPr id="56323" name="Rectangle 3"/>
          <p:cNvSpPr>
            <a:spLocks noGrp="1" noChangeArrowheads="1"/>
          </p:cNvSpPr>
          <p:nvPr>
            <p:ph type="body" idx="1"/>
          </p:nvPr>
        </p:nvSpPr>
        <p:spPr>
          <a:xfrm>
            <a:off x="444500" y="1268413"/>
            <a:ext cx="8064500" cy="4827587"/>
          </a:xfrm>
        </p:spPr>
        <p:txBody>
          <a:bodyPr/>
          <a:lstStyle/>
          <a:p>
            <a:pPr algn="just"/>
            <a:r>
              <a:rPr lang="it-IT" altLang="it-IT" sz="2800"/>
              <a:t>Art. 2, comma 1, lett. a) del d.lgs. 9 aprile 2008, n. 81:</a:t>
            </a:r>
          </a:p>
          <a:p>
            <a:pPr algn="just">
              <a:buFont typeface="Wingdings" panose="05000000000000000000" pitchFamily="2" charset="2"/>
              <a:buNone/>
            </a:pPr>
            <a:r>
              <a:rPr lang="it-IT" altLang="it-IT" sz="2400"/>
              <a:t>	“ </a:t>
            </a:r>
            <a:r>
              <a:rPr lang="it-IT" altLang="it-IT" sz="2400" i="1"/>
              <a:t>persona che, indipendentemente dalla tipologia contrattuale, svolge un’attività lavorativa nell’ambio dell’organizzazione di un datore di lavoro pubblico o privato, con o senza retribuzione, anche al solo fine di apprendere un mestiere un’arte o una professione, esclusi gli addetti ai servizi domestici e familiari</a:t>
            </a:r>
            <a:r>
              <a:rPr lang="it-IT" altLang="it-IT" sz="2400"/>
              <a:t>”.</a:t>
            </a:r>
            <a:r>
              <a:rPr lang="it-IT" altLang="it-IT"/>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xfrm>
            <a:off x="457200" y="274638"/>
            <a:ext cx="8229600" cy="385762"/>
          </a:xfrm>
        </p:spPr>
        <p:txBody>
          <a:bodyPr/>
          <a:lstStyle/>
          <a:p>
            <a:r>
              <a:rPr lang="it-IT" altLang="it-IT" sz="3200" dirty="0">
                <a:solidFill>
                  <a:schemeClr val="hlink"/>
                </a:solidFill>
              </a:rPr>
              <a:t>La circolare 10/11/2009 n. 33</a:t>
            </a:r>
          </a:p>
        </p:txBody>
      </p:sp>
      <p:sp>
        <p:nvSpPr>
          <p:cNvPr id="94211" name="Rectangle 3"/>
          <p:cNvSpPr>
            <a:spLocks noGrp="1" noChangeArrowheads="1"/>
          </p:cNvSpPr>
          <p:nvPr>
            <p:ph type="body" idx="1"/>
          </p:nvPr>
        </p:nvSpPr>
        <p:spPr>
          <a:xfrm>
            <a:off x="347663" y="836613"/>
            <a:ext cx="8497887" cy="5259387"/>
          </a:xfrm>
        </p:spPr>
        <p:txBody>
          <a:bodyPr/>
          <a:lstStyle/>
          <a:p>
            <a:pPr algn="just">
              <a:lnSpc>
                <a:spcPct val="90000"/>
              </a:lnSpc>
              <a:buFont typeface="Wingdings" panose="05000000000000000000" pitchFamily="2" charset="2"/>
              <a:buNone/>
            </a:pPr>
            <a:r>
              <a:rPr lang="it-IT" altLang="it-IT" sz="2400" i="1" dirty="0"/>
              <a:t>Il requisito della subordinazione del rapporto non costituisce un elemento essenziale, </a:t>
            </a:r>
            <a:r>
              <a:rPr lang="it-IT" altLang="it-IT" sz="2400" i="1" u="sng" dirty="0"/>
              <a:t>pertanto potranno considerarsi irregolari:</a:t>
            </a:r>
          </a:p>
          <a:p>
            <a:pPr algn="just">
              <a:lnSpc>
                <a:spcPct val="90000"/>
              </a:lnSpc>
            </a:pPr>
            <a:endParaRPr lang="it-IT" altLang="it-IT" sz="2400" i="1" u="sng" dirty="0"/>
          </a:p>
          <a:p>
            <a:pPr algn="just">
              <a:lnSpc>
                <a:spcPct val="90000"/>
              </a:lnSpc>
              <a:buFont typeface="Wingdings" panose="05000000000000000000" pitchFamily="2" charset="2"/>
              <a:buNone/>
            </a:pPr>
            <a:r>
              <a:rPr lang="it-IT" altLang="it-IT" sz="2400" i="1" dirty="0"/>
              <a:t>	- tutti quei lavoratori rispetto ai quali non è stata effettuata la comunicazione al Centro per l’impiego ovvero gli adempimenti previsti dall’art. 23 del </a:t>
            </a:r>
            <a:r>
              <a:rPr lang="it-IT" altLang="it-IT" sz="2400" i="1" dirty="0" err="1"/>
              <a:t>Dpr</a:t>
            </a:r>
            <a:r>
              <a:rPr lang="it-IT" altLang="it-IT" sz="2400" i="1" dirty="0"/>
              <a:t> n,. 1124/1965</a:t>
            </a:r>
          </a:p>
          <a:p>
            <a:pPr algn="just">
              <a:lnSpc>
                <a:spcPct val="90000"/>
              </a:lnSpc>
            </a:pPr>
            <a:endParaRPr lang="it-IT" altLang="it-IT" sz="2400" i="1" dirty="0"/>
          </a:p>
          <a:p>
            <a:pPr algn="just">
              <a:lnSpc>
                <a:spcPct val="90000"/>
              </a:lnSpc>
              <a:buFont typeface="Wingdings" panose="05000000000000000000" pitchFamily="2" charset="2"/>
              <a:buNone/>
            </a:pPr>
            <a:r>
              <a:rPr lang="it-IT" altLang="it-IT" sz="2400" i="1" dirty="0"/>
              <a:t>	- tutti i soggetti comunque riconducibili alla ampia nozione di cui all’art. 2, comma 1, </a:t>
            </a:r>
            <a:r>
              <a:rPr lang="it-IT" altLang="it-IT" sz="2400" i="1" dirty="0" err="1"/>
              <a:t>lett</a:t>
            </a:r>
            <a:r>
              <a:rPr lang="it-IT" altLang="it-IT" sz="2400" i="1" dirty="0"/>
              <a:t>. a) del D.lgs. 81/2008 rispetto ai quali non si sia provveduto a formalizzare il rapporto, comprendendovi anche i soggetti che pur risultando indicati nella visura della </a:t>
            </a:r>
            <a:r>
              <a:rPr lang="it-IT" altLang="it-IT" sz="2400" i="1" dirty="0" err="1"/>
              <a:t>Cciaa</a:t>
            </a:r>
            <a:r>
              <a:rPr lang="it-IT" altLang="it-IT" sz="2400" i="1" dirty="0"/>
              <a:t> svolgano attività lavorative a qualsiasi titolo, nonché lavoratori autonomi occasionali (art. 2222 c.c.) non genuini.</a:t>
            </a:r>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xfrm>
            <a:off x="444500" y="188913"/>
            <a:ext cx="8386763" cy="485775"/>
          </a:xfrm>
        </p:spPr>
        <p:txBody>
          <a:bodyPr/>
          <a:lstStyle/>
          <a:p>
            <a:pPr algn="l"/>
            <a:r>
              <a:rPr lang="it-IT" altLang="it-IT" sz="3200">
                <a:solidFill>
                  <a:schemeClr val="hlink"/>
                </a:solidFill>
              </a:rPr>
              <a:t>Il calcolo della percentuale</a:t>
            </a:r>
          </a:p>
        </p:txBody>
      </p:sp>
      <p:sp>
        <p:nvSpPr>
          <p:cNvPr id="95235" name="Rectangle 3"/>
          <p:cNvSpPr>
            <a:spLocks noGrp="1" noChangeArrowheads="1"/>
          </p:cNvSpPr>
          <p:nvPr>
            <p:ph type="body" idx="1"/>
          </p:nvPr>
        </p:nvSpPr>
        <p:spPr>
          <a:xfrm>
            <a:off x="468313" y="674688"/>
            <a:ext cx="8377237" cy="5634037"/>
          </a:xfrm>
        </p:spPr>
        <p:txBody>
          <a:bodyPr/>
          <a:lstStyle/>
          <a:p>
            <a:pPr>
              <a:buFont typeface="Wingdings" panose="05000000000000000000" pitchFamily="2" charset="2"/>
              <a:buNone/>
            </a:pPr>
            <a:endParaRPr lang="it-IT" altLang="it-IT" sz="2400"/>
          </a:p>
          <a:p>
            <a:pPr algn="just"/>
            <a:r>
              <a:rPr lang="it-IT" altLang="it-IT" sz="2400"/>
              <a:t>Per quanto concerne il sistema di calcolo della percentuale del 20%, questa va individuata sul totale dei lavoratori presenti sul luogo di lavoro al momento dell’accesso ispettivo:</a:t>
            </a:r>
          </a:p>
          <a:p>
            <a:pPr algn="just"/>
            <a:endParaRPr lang="it-IT" altLang="it-IT" sz="2400"/>
          </a:p>
          <a:p>
            <a:pPr algn="just">
              <a:buFont typeface="Wingdings" panose="05000000000000000000" pitchFamily="2" charset="2"/>
              <a:buNone/>
            </a:pPr>
            <a:r>
              <a:rPr lang="it-IT" altLang="it-IT" sz="2400"/>
              <a:t>	es. presenti 10 lavoratori di cui 7 regolari e 3 in nero. </a:t>
            </a:r>
          </a:p>
          <a:p>
            <a:pPr algn="just">
              <a:buFont typeface="Wingdings" panose="05000000000000000000" pitchFamily="2" charset="2"/>
              <a:buNone/>
            </a:pPr>
            <a:r>
              <a:rPr lang="it-IT" altLang="it-IT" sz="2400"/>
              <a:t>	10 : 3 = 100 : X		</a:t>
            </a:r>
          </a:p>
          <a:p>
            <a:pPr algn="just">
              <a:buFont typeface="Wingdings" panose="05000000000000000000" pitchFamily="2" charset="2"/>
              <a:buNone/>
            </a:pPr>
            <a:r>
              <a:rPr lang="it-IT" altLang="it-IT" sz="2400"/>
              <a:t>	X = 30%</a:t>
            </a:r>
          </a:p>
          <a:p>
            <a:pPr algn="just">
              <a:buFont typeface="Wingdings" panose="05000000000000000000" pitchFamily="2" charset="2"/>
              <a:buNone/>
            </a:pPr>
            <a:endParaRPr lang="it-IT" altLang="it-IT" sz="2400"/>
          </a:p>
          <a:p>
            <a:pPr algn="just">
              <a:buFont typeface="Wingdings" panose="05000000000000000000" pitchFamily="2" charset="2"/>
              <a:buNone/>
            </a:pPr>
            <a:r>
              <a:rPr lang="it-IT" altLang="it-IT" sz="2400"/>
              <a:t>	</a:t>
            </a:r>
            <a:r>
              <a:rPr lang="it-IT" altLang="it-IT" sz="2400" u="sng"/>
              <a:t>NB</a:t>
            </a:r>
            <a:r>
              <a:rPr lang="it-IT" altLang="it-IT" sz="2400"/>
              <a:t>: il provvedimento di sospensione nelle ipotesi di lavoro irregolare non si applica nel caso in cui il lavoratore “in nero” risulti l’unico occupato dall’impresa (art. 14, comma 11-bis, d.lgs. 81/2008, come inserito dal d.lgs. 109/2009)</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xfrm>
            <a:off x="457200" y="274638"/>
            <a:ext cx="8229600" cy="430212"/>
          </a:xfrm>
        </p:spPr>
        <p:txBody>
          <a:bodyPr/>
          <a:lstStyle/>
          <a:p>
            <a:pPr algn="l"/>
            <a:r>
              <a:rPr lang="it-IT" altLang="it-IT" sz="3200">
                <a:solidFill>
                  <a:schemeClr val="hlink"/>
                </a:solidFill>
              </a:rPr>
              <a:t>La revoca del provvedimento</a:t>
            </a:r>
          </a:p>
        </p:txBody>
      </p:sp>
      <p:sp>
        <p:nvSpPr>
          <p:cNvPr id="57347" name="Rectangle 3"/>
          <p:cNvSpPr>
            <a:spLocks noGrp="1" noChangeArrowheads="1"/>
          </p:cNvSpPr>
          <p:nvPr>
            <p:ph type="body" idx="1"/>
          </p:nvPr>
        </p:nvSpPr>
        <p:spPr>
          <a:xfrm>
            <a:off x="838200" y="1108075"/>
            <a:ext cx="7670800" cy="4987925"/>
          </a:xfrm>
        </p:spPr>
        <p:txBody>
          <a:bodyPr/>
          <a:lstStyle/>
          <a:p>
            <a:pPr algn="just"/>
            <a:r>
              <a:rPr lang="it-IT" altLang="it-IT" sz="2800" dirty="0"/>
              <a:t>Condizioni per la revoca:</a:t>
            </a:r>
          </a:p>
          <a:p>
            <a:pPr algn="just">
              <a:buFont typeface="Wingdings" panose="05000000000000000000" pitchFamily="2" charset="2"/>
              <a:buNone/>
            </a:pPr>
            <a:r>
              <a:rPr lang="it-IT" altLang="it-IT" sz="2800" dirty="0"/>
              <a:t>	</a:t>
            </a:r>
          </a:p>
          <a:p>
            <a:pPr algn="just">
              <a:buFont typeface="Wingdings" panose="05000000000000000000" pitchFamily="2" charset="2"/>
              <a:buNone/>
            </a:pPr>
            <a:r>
              <a:rPr lang="it-IT" altLang="it-IT" sz="2800" dirty="0"/>
              <a:t>	a) </a:t>
            </a:r>
            <a:r>
              <a:rPr lang="it-IT" altLang="it-IT" sz="2800" u="sng" dirty="0"/>
              <a:t>regolarizzazione</a:t>
            </a:r>
            <a:r>
              <a:rPr lang="it-IT" altLang="it-IT" sz="2800" dirty="0"/>
              <a:t> dei lavoratori;</a:t>
            </a:r>
          </a:p>
          <a:p>
            <a:pPr algn="just">
              <a:buFont typeface="Wingdings" panose="05000000000000000000" pitchFamily="2" charset="2"/>
              <a:buNone/>
            </a:pPr>
            <a:endParaRPr lang="it-IT" altLang="it-IT" sz="2800" dirty="0"/>
          </a:p>
          <a:p>
            <a:pPr algn="just">
              <a:buFont typeface="Wingdings" panose="05000000000000000000" pitchFamily="2" charset="2"/>
              <a:buNone/>
            </a:pPr>
            <a:r>
              <a:rPr lang="it-IT" altLang="it-IT" sz="2800" dirty="0"/>
              <a:t>	b) </a:t>
            </a:r>
            <a:r>
              <a:rPr lang="it-IT" altLang="it-IT" sz="2800" u="sng" dirty="0"/>
              <a:t>pagamento</a:t>
            </a:r>
            <a:r>
              <a:rPr lang="it-IT" altLang="it-IT" sz="2800" dirty="0"/>
              <a:t> di una somma aggiuntiva pari a </a:t>
            </a:r>
            <a:r>
              <a:rPr lang="it-IT" altLang="it-IT" sz="2800" dirty="0" smtClean="0"/>
              <a:t>1.950,00 </a:t>
            </a:r>
            <a:r>
              <a:rPr lang="it-IT" altLang="it-IT" sz="2800" dirty="0"/>
              <a:t>euro nelle ipotesi di sospensione per lavoro irregolare.</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457200" y="274638"/>
            <a:ext cx="8229600" cy="473075"/>
          </a:xfrm>
        </p:spPr>
        <p:txBody>
          <a:bodyPr/>
          <a:lstStyle/>
          <a:p>
            <a:r>
              <a:rPr lang="it-IT" altLang="it-IT" sz="3200" dirty="0">
                <a:solidFill>
                  <a:schemeClr val="hlink"/>
                </a:solidFill>
              </a:rPr>
              <a:t>La regolarizzazione</a:t>
            </a:r>
            <a:r>
              <a:rPr lang="it-IT" altLang="it-IT" sz="3600" dirty="0"/>
              <a:t> </a:t>
            </a:r>
          </a:p>
        </p:txBody>
      </p:sp>
      <p:sp>
        <p:nvSpPr>
          <p:cNvPr id="55299" name="Rectangle 3"/>
          <p:cNvSpPr>
            <a:spLocks noGrp="1" noChangeArrowheads="1"/>
          </p:cNvSpPr>
          <p:nvPr>
            <p:ph type="body" idx="1"/>
          </p:nvPr>
        </p:nvSpPr>
        <p:spPr>
          <a:xfrm>
            <a:off x="635000" y="944563"/>
            <a:ext cx="8007350" cy="5097462"/>
          </a:xfrm>
        </p:spPr>
        <p:txBody>
          <a:bodyPr/>
          <a:lstStyle/>
          <a:p>
            <a:pPr algn="just">
              <a:lnSpc>
                <a:spcPct val="80000"/>
              </a:lnSpc>
            </a:pPr>
            <a:r>
              <a:rPr lang="it-IT" altLang="it-IT" sz="2400"/>
              <a:t>La regolarizzazione delle posizioni lavorative “in nero” non potrà avvenire attraverso </a:t>
            </a:r>
            <a:r>
              <a:rPr lang="it-IT" altLang="it-IT" sz="2400" u="sng"/>
              <a:t>tipologie contrattuali</a:t>
            </a:r>
            <a:r>
              <a:rPr lang="it-IT" altLang="it-IT" sz="2400"/>
              <a:t> che richiedono la forma scritta </a:t>
            </a:r>
            <a:r>
              <a:rPr lang="it-IT" altLang="it-IT" sz="2400" i="1"/>
              <a:t>ad substantiam</a:t>
            </a:r>
            <a:r>
              <a:rPr lang="it-IT" altLang="it-IT" sz="1800" i="1"/>
              <a:t> </a:t>
            </a:r>
            <a:r>
              <a:rPr lang="it-IT" altLang="it-IT" sz="2400"/>
              <a:t>né tramite lavoro intermittente</a:t>
            </a:r>
          </a:p>
          <a:p>
            <a:pPr algn="just">
              <a:lnSpc>
                <a:spcPct val="80000"/>
              </a:lnSpc>
            </a:pPr>
            <a:endParaRPr lang="it-IT" altLang="it-IT" sz="2400" i="1" u="sng"/>
          </a:p>
          <a:p>
            <a:pPr algn="just">
              <a:lnSpc>
                <a:spcPct val="80000"/>
              </a:lnSpc>
            </a:pPr>
            <a:r>
              <a:rPr lang="it-IT" altLang="it-IT" sz="2400"/>
              <a:t>Per quanto concerne il settore dell’</a:t>
            </a:r>
            <a:r>
              <a:rPr lang="it-IT" altLang="it-IT" sz="2400" u="sng"/>
              <a:t>edilizia</a:t>
            </a:r>
            <a:r>
              <a:rPr lang="it-IT" altLang="it-IT" sz="2400"/>
              <a:t> il provvedimento di sospensione si accompagnerà, nella maggior parte dei casi, a provvedimenti di prescrizione obbligatoria (es. sorveglianza sanitaria e formazione informazione)</a:t>
            </a:r>
          </a:p>
          <a:p>
            <a:pPr algn="just">
              <a:lnSpc>
                <a:spcPct val="80000"/>
              </a:lnSpc>
            </a:pPr>
            <a:endParaRPr lang="it-IT" altLang="it-IT" sz="2400"/>
          </a:p>
          <a:p>
            <a:pPr algn="just">
              <a:lnSpc>
                <a:spcPct val="80000"/>
              </a:lnSpc>
            </a:pPr>
            <a:r>
              <a:rPr lang="it-IT" altLang="it-IT" sz="2400"/>
              <a:t>Per quanto concerne i </a:t>
            </a:r>
            <a:r>
              <a:rPr lang="it-IT" altLang="it-IT" sz="2400" u="sng"/>
              <a:t>lavoratori extracomunitari clandestini o minori</a:t>
            </a:r>
            <a:r>
              <a:rPr lang="it-IT" altLang="it-IT" sz="2400"/>
              <a:t> privi dei requisiti per l’ammissione al lavoro, sarà necessario provvedere al versamento dei contributi di legge ex art 2126 c.c.</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2"/>
          <p:cNvSpPr>
            <a:spLocks noGrp="1" noChangeArrowheads="1"/>
          </p:cNvSpPr>
          <p:nvPr>
            <p:ph type="title"/>
          </p:nvPr>
        </p:nvSpPr>
        <p:spPr>
          <a:xfrm>
            <a:off x="457200" y="274638"/>
            <a:ext cx="8229600" cy="430212"/>
          </a:xfrm>
        </p:spPr>
        <p:txBody>
          <a:bodyPr/>
          <a:lstStyle/>
          <a:p>
            <a:pPr algn="l"/>
            <a:r>
              <a:rPr lang="it-IT" altLang="it-IT" sz="3200" dirty="0">
                <a:solidFill>
                  <a:schemeClr val="hlink"/>
                </a:solidFill>
              </a:rPr>
              <a:t>L’inottemperanza all’ordine di sospensione</a:t>
            </a:r>
          </a:p>
        </p:txBody>
      </p:sp>
      <p:sp>
        <p:nvSpPr>
          <p:cNvPr id="111619" name="Rectangle 3"/>
          <p:cNvSpPr>
            <a:spLocks noGrp="1" noChangeArrowheads="1"/>
          </p:cNvSpPr>
          <p:nvPr>
            <p:ph type="body" idx="1"/>
          </p:nvPr>
        </p:nvSpPr>
        <p:spPr>
          <a:xfrm>
            <a:off x="444500" y="998538"/>
            <a:ext cx="8351838" cy="5454650"/>
          </a:xfrm>
        </p:spPr>
        <p:txBody>
          <a:bodyPr/>
          <a:lstStyle/>
          <a:p>
            <a:pPr marL="533400" indent="-533400" algn="just">
              <a:lnSpc>
                <a:spcPct val="90000"/>
              </a:lnSpc>
              <a:buFont typeface="Wingdings" panose="05000000000000000000" pitchFamily="2" charset="2"/>
              <a:buNone/>
            </a:pPr>
            <a:r>
              <a:rPr lang="it-IT" altLang="it-IT" sz="2400" dirty="0"/>
              <a:t>Illecito di natura penale:</a:t>
            </a:r>
          </a:p>
          <a:p>
            <a:pPr marL="533400" indent="-533400" algn="just">
              <a:lnSpc>
                <a:spcPct val="90000"/>
              </a:lnSpc>
              <a:buFont typeface="Wingdings" panose="05000000000000000000" pitchFamily="2" charset="2"/>
              <a:buNone/>
            </a:pPr>
            <a:r>
              <a:rPr lang="it-IT" altLang="it-IT" sz="2400" dirty="0"/>
              <a:t>arresto 		 3 a 6 mesi </a:t>
            </a:r>
          </a:p>
          <a:p>
            <a:pPr marL="533400" indent="-533400" algn="just">
              <a:lnSpc>
                <a:spcPct val="90000"/>
              </a:lnSpc>
              <a:buFont typeface="Wingdings" panose="05000000000000000000" pitchFamily="2" charset="2"/>
              <a:buNone/>
            </a:pPr>
            <a:r>
              <a:rPr lang="it-IT" altLang="it-IT" sz="2400" dirty="0"/>
              <a:t>ovvero </a:t>
            </a:r>
          </a:p>
          <a:p>
            <a:pPr marL="533400" indent="-533400" algn="just">
              <a:lnSpc>
                <a:spcPct val="90000"/>
              </a:lnSpc>
              <a:buFont typeface="Wingdings" panose="05000000000000000000" pitchFamily="2" charset="2"/>
              <a:buNone/>
            </a:pPr>
            <a:r>
              <a:rPr lang="it-IT" altLang="it-IT" sz="2400" dirty="0"/>
              <a:t>ammenda 		da € 2.500 a 6.400</a:t>
            </a:r>
          </a:p>
          <a:p>
            <a:pPr marL="533400" indent="-533400" algn="just">
              <a:lnSpc>
                <a:spcPct val="90000"/>
              </a:lnSpc>
              <a:buFont typeface="Wingdings" panose="05000000000000000000" pitchFamily="2" charset="2"/>
              <a:buNone/>
            </a:pPr>
            <a:endParaRPr lang="it-IT" altLang="it-IT" sz="2400" dirty="0"/>
          </a:p>
          <a:p>
            <a:pPr marL="533400" indent="-533400" algn="just">
              <a:lnSpc>
                <a:spcPct val="90000"/>
              </a:lnSpc>
              <a:buFont typeface="Wingdings" panose="05000000000000000000" pitchFamily="2" charset="2"/>
              <a:buNone/>
            </a:pPr>
            <a:endParaRPr lang="it-IT" altLang="it-IT" sz="2400" dirty="0"/>
          </a:p>
          <a:p>
            <a:pPr marL="533400" indent="-533400" algn="just">
              <a:lnSpc>
                <a:spcPct val="90000"/>
              </a:lnSpc>
              <a:buFont typeface="Wingdings" panose="05000000000000000000" pitchFamily="2" charset="2"/>
              <a:buNone/>
            </a:pPr>
            <a:endParaRPr lang="it-IT" altLang="it-IT" sz="2400" dirty="0"/>
          </a:p>
          <a:p>
            <a:pPr marL="533400" indent="-533400" algn="just">
              <a:lnSpc>
                <a:spcPct val="90000"/>
              </a:lnSpc>
              <a:buFont typeface="Wingdings" panose="05000000000000000000" pitchFamily="2" charset="2"/>
              <a:buNone/>
            </a:pPr>
            <a:r>
              <a:rPr lang="it-IT" altLang="it-IT" sz="2400" dirty="0"/>
              <a:t>Prescrizione obbligatoria per sospensione e regolarizzazione</a:t>
            </a:r>
          </a:p>
          <a:p>
            <a:pPr marL="533400" indent="-533400" algn="just">
              <a:lnSpc>
                <a:spcPct val="90000"/>
              </a:lnSpc>
              <a:buFont typeface="Wingdings" panose="05000000000000000000" pitchFamily="2" charset="2"/>
              <a:buNone/>
            </a:pPr>
            <a:endParaRPr lang="it-IT" altLang="it-IT" sz="2400" dirty="0"/>
          </a:p>
          <a:p>
            <a:pPr marL="533400" indent="-533400" algn="just">
              <a:lnSpc>
                <a:spcPct val="90000"/>
              </a:lnSpc>
              <a:buFont typeface="Wingdings" panose="05000000000000000000" pitchFamily="2" charset="2"/>
              <a:buNone/>
            </a:pPr>
            <a:r>
              <a:rPr lang="it-IT" altLang="it-IT" sz="2400" dirty="0"/>
              <a:t>Sanatoria : </a:t>
            </a:r>
          </a:p>
          <a:p>
            <a:pPr marL="533400" indent="-533400" algn="just">
              <a:lnSpc>
                <a:spcPct val="90000"/>
              </a:lnSpc>
            </a:pPr>
            <a:r>
              <a:rPr lang="it-IT" altLang="it-IT" sz="2400" dirty="0"/>
              <a:t>regolarizzazione delle posizioni lavorative;</a:t>
            </a:r>
          </a:p>
          <a:p>
            <a:pPr marL="533400" indent="-533400" algn="just">
              <a:lnSpc>
                <a:spcPct val="90000"/>
              </a:lnSpc>
            </a:pPr>
            <a:r>
              <a:rPr lang="it-IT" altLang="it-IT" sz="2400" dirty="0"/>
              <a:t>pagamento della somma aggiuntiva (€ </a:t>
            </a:r>
            <a:r>
              <a:rPr lang="it-IT" altLang="it-IT" sz="2400" dirty="0" smtClean="0"/>
              <a:t>1.950,00);</a:t>
            </a:r>
            <a:endParaRPr lang="it-IT" altLang="it-IT" sz="2400" dirty="0"/>
          </a:p>
          <a:p>
            <a:pPr marL="533400" indent="-533400" algn="just">
              <a:lnSpc>
                <a:spcPct val="90000"/>
              </a:lnSpc>
            </a:pPr>
            <a:r>
              <a:rPr lang="it-IT" altLang="it-IT" sz="2400" dirty="0"/>
              <a:t>ammissione al pagamento di ¼ del </a:t>
            </a:r>
            <a:r>
              <a:rPr lang="it-IT" altLang="it-IT" sz="2400" dirty="0" err="1"/>
              <a:t>max</a:t>
            </a:r>
            <a:r>
              <a:rPr lang="it-IT" altLang="it-IT" sz="2400" dirty="0"/>
              <a:t> ammenda (€ 1.600)</a:t>
            </a:r>
          </a:p>
          <a:p>
            <a:pPr marL="533400" indent="-533400" algn="just">
              <a:lnSpc>
                <a:spcPct val="90000"/>
              </a:lnSpc>
              <a:buFont typeface="Wingdings" panose="05000000000000000000" pitchFamily="2" charset="2"/>
              <a:buNone/>
            </a:pPr>
            <a:endParaRPr lang="it-IT" altLang="it-IT" sz="2400" dirty="0"/>
          </a:p>
        </p:txBody>
      </p:sp>
      <p:sp>
        <p:nvSpPr>
          <p:cNvPr id="111621" name="AutoShape 5"/>
          <p:cNvSpPr>
            <a:spLocks noChangeArrowheads="1"/>
          </p:cNvSpPr>
          <p:nvPr/>
        </p:nvSpPr>
        <p:spPr bwMode="auto">
          <a:xfrm>
            <a:off x="1619250" y="1484313"/>
            <a:ext cx="1301750" cy="365125"/>
          </a:xfrm>
          <a:prstGeom prst="rightArrow">
            <a:avLst>
              <a:gd name="adj1" fmla="val 50000"/>
              <a:gd name="adj2" fmla="val 8913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11622" name="AutoShape 6"/>
          <p:cNvSpPr>
            <a:spLocks noChangeArrowheads="1"/>
          </p:cNvSpPr>
          <p:nvPr/>
        </p:nvSpPr>
        <p:spPr bwMode="auto">
          <a:xfrm>
            <a:off x="1979613" y="2276475"/>
            <a:ext cx="1301750" cy="365125"/>
          </a:xfrm>
          <a:prstGeom prst="rightArrow">
            <a:avLst>
              <a:gd name="adj1" fmla="val 50000"/>
              <a:gd name="adj2" fmla="val 8913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11623" name="AutoShape 7"/>
          <p:cNvSpPr>
            <a:spLocks noChangeArrowheads="1"/>
          </p:cNvSpPr>
          <p:nvPr/>
        </p:nvSpPr>
        <p:spPr bwMode="auto">
          <a:xfrm>
            <a:off x="3924300" y="2997200"/>
            <a:ext cx="958850" cy="53975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
        <p:nvSpPr>
          <p:cNvPr id="111624" name="AutoShape 8"/>
          <p:cNvSpPr>
            <a:spLocks noChangeArrowheads="1"/>
          </p:cNvSpPr>
          <p:nvPr/>
        </p:nvSpPr>
        <p:spPr bwMode="auto">
          <a:xfrm>
            <a:off x="3924300" y="4437063"/>
            <a:ext cx="958850" cy="539750"/>
          </a:xfrm>
          <a:prstGeom prst="downArrow">
            <a:avLst>
              <a:gd name="adj1" fmla="val 50000"/>
              <a:gd name="adj2" fmla="val 25000"/>
            </a:avLst>
          </a:prstGeom>
          <a:solidFill>
            <a:schemeClr val="accent1"/>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it-IT"/>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3200" dirty="0" smtClean="0">
                <a:solidFill>
                  <a:schemeClr val="hlink"/>
                </a:solidFill>
              </a:rPr>
              <a:t>Il verbale</a:t>
            </a:r>
            <a:r>
              <a:rPr lang="it-IT" dirty="0" smtClean="0"/>
              <a:t> </a:t>
            </a:r>
            <a:r>
              <a:rPr lang="it-IT" sz="3200" dirty="0">
                <a:solidFill>
                  <a:schemeClr val="hlink"/>
                </a:solidFill>
              </a:rPr>
              <a:t>interlocutorio</a:t>
            </a:r>
          </a:p>
        </p:txBody>
      </p:sp>
      <p:sp>
        <p:nvSpPr>
          <p:cNvPr id="3" name="Segnaposto contenuto 2"/>
          <p:cNvSpPr>
            <a:spLocks noGrp="1"/>
          </p:cNvSpPr>
          <p:nvPr>
            <p:ph idx="1"/>
          </p:nvPr>
        </p:nvSpPr>
        <p:spPr/>
        <p:txBody>
          <a:bodyPr/>
          <a:lstStyle/>
          <a:p>
            <a:r>
              <a:rPr lang="it-IT" sz="2800" dirty="0" smtClean="0"/>
              <a:t>Art. 14 D.M. 15 gennaio 2014:</a:t>
            </a:r>
          </a:p>
          <a:p>
            <a:pPr marL="0" indent="0" algn="just">
              <a:buNone/>
            </a:pPr>
            <a:r>
              <a:rPr lang="it-IT" sz="2800" dirty="0" smtClean="0"/>
              <a:t>Il personale ispettivo nel corso delle verifiche può richiedere precisazioni o ulteriore documentazione tramite un verbale interlocutorio.</a:t>
            </a:r>
          </a:p>
          <a:p>
            <a:endParaRPr lang="it-IT" dirty="0"/>
          </a:p>
        </p:txBody>
      </p:sp>
    </p:spTree>
    <p:extLst>
      <p:ext uri="{BB962C8B-B14F-4D97-AF65-F5344CB8AC3E}">
        <p14:creationId xmlns:p14="http://schemas.microsoft.com/office/powerpoint/2010/main" val="707985536"/>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xfrm>
            <a:off x="457200" y="274638"/>
            <a:ext cx="8229600" cy="385762"/>
          </a:xfrm>
        </p:spPr>
        <p:txBody>
          <a:bodyPr/>
          <a:lstStyle/>
          <a:p>
            <a:r>
              <a:rPr lang="it-IT" altLang="it-IT" sz="3600">
                <a:solidFill>
                  <a:schemeClr val="hlink"/>
                </a:solidFill>
              </a:rPr>
              <a:t>IL VERBALE UNICO</a:t>
            </a:r>
            <a:r>
              <a:rPr lang="it-IT" altLang="it-IT" sz="2800">
                <a:solidFill>
                  <a:srgbClr val="C0C0C0"/>
                </a:solidFill>
              </a:rPr>
              <a:t> </a:t>
            </a:r>
          </a:p>
        </p:txBody>
      </p:sp>
      <p:sp>
        <p:nvSpPr>
          <p:cNvPr id="43011" name="Rectangle 3"/>
          <p:cNvSpPr>
            <a:spLocks noGrp="1" noChangeArrowheads="1"/>
          </p:cNvSpPr>
          <p:nvPr>
            <p:ph type="body" idx="1"/>
          </p:nvPr>
        </p:nvSpPr>
        <p:spPr>
          <a:xfrm>
            <a:off x="323850" y="1268413"/>
            <a:ext cx="8521700" cy="4968875"/>
          </a:xfrm>
        </p:spPr>
        <p:txBody>
          <a:bodyPr/>
          <a:lstStyle/>
          <a:p>
            <a:pPr algn="just"/>
            <a:r>
              <a:rPr lang="it-IT" altLang="it-IT" sz="2400" dirty="0"/>
              <a:t>Art. 33, comma 4, legge 4 novembre 2010, n. 183 (modificativo dell’art. 13 del d.lgs. 23 aprile 2004, n. 124):</a:t>
            </a:r>
          </a:p>
          <a:p>
            <a:pPr algn="just"/>
            <a:endParaRPr lang="it-IT" altLang="it-IT" sz="2400" dirty="0"/>
          </a:p>
          <a:p>
            <a:pPr algn="just">
              <a:buFont typeface="Wingdings" panose="05000000000000000000" pitchFamily="2" charset="2"/>
              <a:buNone/>
            </a:pPr>
            <a:r>
              <a:rPr lang="it-IT" altLang="it-IT" sz="2400" dirty="0"/>
              <a:t>	“</a:t>
            </a:r>
            <a:r>
              <a:rPr lang="it-IT" altLang="it-IT" sz="2400" i="1" dirty="0"/>
              <a:t>All’ammissione alla procedura di regolarizzazione di cui ai commi 2 e 3, nonché alle contestazioni delle violazioni amministrative di cui all’art. 14 della L. 689/81 si provvede da parte del personale ispettivo esclusivamente con la notifica di un </a:t>
            </a:r>
            <a:r>
              <a:rPr lang="it-IT" altLang="it-IT" sz="2400" i="1" u="sng" dirty="0"/>
              <a:t>unico verbale di accertamento e notificazione</a:t>
            </a:r>
            <a:r>
              <a:rPr lang="it-IT" altLang="it-IT" sz="2400" i="1" dirty="0"/>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2"/>
          <p:cNvSpPr>
            <a:spLocks noGrp="1" noChangeArrowheads="1"/>
          </p:cNvSpPr>
          <p:nvPr>
            <p:ph type="title"/>
          </p:nvPr>
        </p:nvSpPr>
        <p:spPr>
          <a:xfrm>
            <a:off x="457200" y="274638"/>
            <a:ext cx="8229600" cy="1047750"/>
          </a:xfrm>
        </p:spPr>
        <p:txBody>
          <a:bodyPr/>
          <a:lstStyle/>
          <a:p>
            <a:r>
              <a:rPr lang="it-IT" altLang="it-IT" sz="3600" dirty="0" smtClean="0">
                <a:solidFill>
                  <a:schemeClr val="hlink"/>
                </a:solidFill>
              </a:rPr>
              <a:t/>
            </a:r>
            <a:br>
              <a:rPr lang="it-IT" altLang="it-IT" sz="3600" dirty="0" smtClean="0">
                <a:solidFill>
                  <a:schemeClr val="hlink"/>
                </a:solidFill>
              </a:rPr>
            </a:br>
            <a:r>
              <a:rPr lang="it-IT" altLang="it-IT" sz="3200" dirty="0" smtClean="0">
                <a:solidFill>
                  <a:schemeClr val="hlink"/>
                </a:solidFill>
              </a:rPr>
              <a:t>DM 15 gennaio 2014: Codice di comportamento</a:t>
            </a:r>
            <a:r>
              <a:rPr lang="it-IT" altLang="it-IT" sz="3600" dirty="0" smtClean="0">
                <a:solidFill>
                  <a:schemeClr val="hlink"/>
                </a:solidFill>
              </a:rPr>
              <a:t/>
            </a:r>
            <a:br>
              <a:rPr lang="it-IT" altLang="it-IT" sz="3600" dirty="0" smtClean="0">
                <a:solidFill>
                  <a:schemeClr val="hlink"/>
                </a:solidFill>
              </a:rPr>
            </a:br>
            <a:endParaRPr lang="it-IT" altLang="it-IT" sz="3600" dirty="0">
              <a:solidFill>
                <a:schemeClr val="hlink"/>
              </a:solidFill>
            </a:endParaRPr>
          </a:p>
        </p:txBody>
      </p:sp>
      <p:sp>
        <p:nvSpPr>
          <p:cNvPr id="130051" name="Rectangle 3"/>
          <p:cNvSpPr>
            <a:spLocks noGrp="1" noChangeArrowheads="1"/>
          </p:cNvSpPr>
          <p:nvPr>
            <p:ph type="body" idx="1"/>
          </p:nvPr>
        </p:nvSpPr>
        <p:spPr>
          <a:xfrm>
            <a:off x="635000" y="1628775"/>
            <a:ext cx="8210550" cy="4467225"/>
          </a:xfrm>
        </p:spPr>
        <p:txBody>
          <a:bodyPr/>
          <a:lstStyle/>
          <a:p>
            <a:r>
              <a:rPr lang="it-IT" altLang="it-IT" sz="2800" dirty="0" smtClean="0">
                <a:effectLst/>
              </a:rPr>
              <a:t>Art. 6:</a:t>
            </a:r>
          </a:p>
          <a:p>
            <a:pPr marL="0" indent="0">
              <a:buNone/>
            </a:pPr>
            <a:r>
              <a:rPr lang="it-IT" altLang="it-IT" sz="2800" dirty="0" smtClean="0">
                <a:effectLst/>
              </a:rPr>
              <a:t>il </a:t>
            </a:r>
            <a:r>
              <a:rPr lang="it-IT" altLang="it-IT" sz="2800" u="sng" dirty="0">
                <a:effectLst/>
              </a:rPr>
              <a:t>personale ispettivo </a:t>
            </a:r>
            <a:r>
              <a:rPr lang="it-IT" altLang="it-IT" sz="2800" u="sng" dirty="0" smtClean="0">
                <a:effectLst/>
              </a:rPr>
              <a:t>deve qualificarsi </a:t>
            </a:r>
            <a:r>
              <a:rPr lang="it-IT" altLang="it-IT" sz="2800" dirty="0" smtClean="0">
                <a:effectLst/>
              </a:rPr>
              <a:t>normalmente all’atto di accesso o comunque in un momento compatibile con le modalità accertative, </a:t>
            </a:r>
            <a:r>
              <a:rPr lang="it-IT" altLang="it-IT" sz="2800" dirty="0">
                <a:effectLst/>
              </a:rPr>
              <a:t>mediante esibizione della tessera </a:t>
            </a:r>
            <a:r>
              <a:rPr lang="it-IT" altLang="it-IT" sz="2800" dirty="0" smtClean="0">
                <a:effectLst/>
              </a:rPr>
              <a:t>ispettiva</a:t>
            </a:r>
            <a:endParaRPr lang="it-IT" altLang="it-IT" dirty="0">
              <a:effectLst/>
            </a:endParaRPr>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a:xfrm>
            <a:off x="611560" y="260648"/>
            <a:ext cx="7956550" cy="530225"/>
          </a:xfrm>
        </p:spPr>
        <p:txBody>
          <a:bodyPr/>
          <a:lstStyle/>
          <a:p>
            <a:r>
              <a:rPr lang="it-IT" altLang="it-IT" sz="2800" dirty="0">
                <a:solidFill>
                  <a:schemeClr val="hlink"/>
                </a:solidFill>
              </a:rPr>
              <a:t>Contenuti del verbale</a:t>
            </a:r>
          </a:p>
        </p:txBody>
      </p:sp>
      <p:sp>
        <p:nvSpPr>
          <p:cNvPr id="101379" name="Rectangle 3"/>
          <p:cNvSpPr>
            <a:spLocks noGrp="1" noChangeArrowheads="1"/>
          </p:cNvSpPr>
          <p:nvPr>
            <p:ph type="body" idx="1"/>
          </p:nvPr>
        </p:nvSpPr>
        <p:spPr>
          <a:xfrm>
            <a:off x="611560" y="908720"/>
            <a:ext cx="7777163" cy="5114925"/>
          </a:xfrm>
        </p:spPr>
        <p:txBody>
          <a:bodyPr/>
          <a:lstStyle/>
          <a:p>
            <a:pPr algn="just">
              <a:lnSpc>
                <a:spcPct val="90000"/>
              </a:lnSpc>
              <a:buFont typeface="Wingdings" panose="05000000000000000000" pitchFamily="2" charset="2"/>
              <a:buNone/>
            </a:pPr>
            <a:r>
              <a:rPr lang="it-IT" altLang="it-IT" sz="2400" dirty="0"/>
              <a:t>	</a:t>
            </a:r>
            <a:endParaRPr lang="it-IT" altLang="it-IT" sz="2400" dirty="0" smtClean="0"/>
          </a:p>
          <a:p>
            <a:pPr algn="just">
              <a:lnSpc>
                <a:spcPct val="90000"/>
              </a:lnSpc>
              <a:buFont typeface="Wingdings" panose="05000000000000000000" pitchFamily="2" charset="2"/>
              <a:buNone/>
            </a:pPr>
            <a:r>
              <a:rPr lang="it-IT" altLang="it-IT" sz="2400" dirty="0"/>
              <a:t>	</a:t>
            </a:r>
            <a:r>
              <a:rPr lang="it-IT" altLang="it-IT" sz="2800" dirty="0" smtClean="0"/>
              <a:t>L’art</a:t>
            </a:r>
            <a:r>
              <a:rPr lang="it-IT" altLang="it-IT" sz="2800" dirty="0"/>
              <a:t>. 33, comma 4, legge 4 novembre 2010, n. 183 (modificativo dell’art. 13 del d.lgs. 23 aprile 2004, n. 124</a:t>
            </a:r>
            <a:r>
              <a:rPr lang="it-IT" altLang="it-IT" sz="2800" dirty="0" smtClean="0"/>
              <a:t>) disciplina dettagliatamente i contenuti del verbale unico di contestazione.</a:t>
            </a:r>
          </a:p>
          <a:p>
            <a:pPr algn="just">
              <a:lnSpc>
                <a:spcPct val="90000"/>
              </a:lnSpc>
              <a:buFont typeface="Wingdings" panose="05000000000000000000" pitchFamily="2" charset="2"/>
              <a:buNone/>
            </a:pPr>
            <a:r>
              <a:rPr lang="it-IT" altLang="it-IT" sz="2800" dirty="0">
                <a:effectLst/>
              </a:rPr>
              <a:t>	</a:t>
            </a:r>
            <a:endParaRPr lang="it-IT" altLang="it-IT" sz="2800" dirty="0" smtClean="0">
              <a:effectLst/>
            </a:endParaRPr>
          </a:p>
          <a:p>
            <a:pPr algn="just">
              <a:lnSpc>
                <a:spcPct val="90000"/>
              </a:lnSpc>
              <a:buFont typeface="Wingdings" panose="05000000000000000000" pitchFamily="2" charset="2"/>
              <a:buNone/>
            </a:pPr>
            <a:r>
              <a:rPr lang="it-IT" altLang="it-IT" sz="2800" dirty="0">
                <a:effectLst/>
              </a:rPr>
              <a:t>	</a:t>
            </a:r>
            <a:r>
              <a:rPr lang="it-IT" altLang="it-IT" sz="2800" dirty="0" smtClean="0">
                <a:effectLst/>
              </a:rPr>
              <a:t>L’articolo 15 del D.M. 15 gennaio 2014 ricorda ulteriormente come il rispetto dei requisiti formali del verbale sia finalizzato a garantire una corretta comprensione assicurando il diritto alla difesa da parte del destinatario. </a:t>
            </a:r>
            <a:endParaRPr lang="it-IT" altLang="it-IT" sz="2800" dirty="0">
              <a:effectLst/>
            </a:endParaRPr>
          </a:p>
          <a:p>
            <a:pPr algn="just">
              <a:lnSpc>
                <a:spcPct val="90000"/>
              </a:lnSpc>
              <a:buFont typeface="Wingdings" panose="05000000000000000000" pitchFamily="2" charset="2"/>
              <a:buNone/>
            </a:pPr>
            <a:r>
              <a:rPr lang="it-IT" altLang="it-IT" sz="2400" dirty="0">
                <a:effectLst/>
              </a:rPr>
              <a:t>	</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490066"/>
          </a:xfrm>
        </p:spPr>
        <p:txBody>
          <a:bodyPr/>
          <a:lstStyle/>
          <a:p>
            <a:r>
              <a:rPr lang="it-IT" sz="3200" dirty="0">
                <a:solidFill>
                  <a:schemeClr val="hlink"/>
                </a:solidFill>
              </a:rPr>
              <a:t>Elementi</a:t>
            </a:r>
          </a:p>
        </p:txBody>
      </p:sp>
      <p:sp>
        <p:nvSpPr>
          <p:cNvPr id="3" name="Segnaposto contenuto 2"/>
          <p:cNvSpPr>
            <a:spLocks noGrp="1"/>
          </p:cNvSpPr>
          <p:nvPr>
            <p:ph idx="1"/>
          </p:nvPr>
        </p:nvSpPr>
        <p:spPr>
          <a:xfrm>
            <a:off x="457200" y="908720"/>
            <a:ext cx="8229600" cy="5187280"/>
          </a:xfrm>
        </p:spPr>
        <p:txBody>
          <a:bodyPr/>
          <a:lstStyle/>
          <a:p>
            <a:pPr algn="just">
              <a:lnSpc>
                <a:spcPct val="90000"/>
              </a:lnSpc>
              <a:buNone/>
            </a:pPr>
            <a:r>
              <a:rPr lang="it-IT" altLang="it-IT" sz="2800" dirty="0" smtClean="0">
                <a:effectLst/>
              </a:rPr>
              <a:t>	a) esiti </a:t>
            </a:r>
            <a:r>
              <a:rPr lang="it-IT" altLang="it-IT" sz="2800" dirty="0">
                <a:effectLst/>
              </a:rPr>
              <a:t>dettagliati dell’accertamento, con indicazione delle fonti di prova;</a:t>
            </a:r>
          </a:p>
          <a:p>
            <a:pPr algn="just">
              <a:lnSpc>
                <a:spcPct val="90000"/>
              </a:lnSpc>
              <a:buNone/>
            </a:pPr>
            <a:r>
              <a:rPr lang="it-IT" altLang="it-IT" sz="2800" dirty="0">
                <a:effectLst/>
              </a:rPr>
              <a:t>	</a:t>
            </a:r>
            <a:endParaRPr lang="it-IT" altLang="it-IT" sz="2800" dirty="0" smtClean="0">
              <a:effectLst/>
            </a:endParaRPr>
          </a:p>
          <a:p>
            <a:pPr algn="just">
              <a:lnSpc>
                <a:spcPct val="90000"/>
              </a:lnSpc>
              <a:buNone/>
            </a:pPr>
            <a:r>
              <a:rPr lang="it-IT" altLang="it-IT" sz="2800" dirty="0">
                <a:effectLst/>
              </a:rPr>
              <a:t>	</a:t>
            </a:r>
            <a:r>
              <a:rPr lang="it-IT" altLang="it-IT" sz="2800" dirty="0" smtClean="0">
                <a:effectLst/>
              </a:rPr>
              <a:t>b</a:t>
            </a:r>
            <a:r>
              <a:rPr lang="it-IT" altLang="it-IT" sz="2800" dirty="0">
                <a:effectLst/>
              </a:rPr>
              <a:t>) diffida </a:t>
            </a:r>
            <a:r>
              <a:rPr lang="it-IT" altLang="it-IT" sz="2800" dirty="0" smtClean="0">
                <a:effectLst/>
              </a:rPr>
              <a:t>a </a:t>
            </a:r>
            <a:r>
              <a:rPr lang="it-IT" altLang="it-IT" sz="2800" dirty="0">
                <a:effectLst/>
              </a:rPr>
              <a:t>regolarizzare gli illeciti </a:t>
            </a:r>
            <a:r>
              <a:rPr lang="it-IT" altLang="it-IT" sz="2800" dirty="0" smtClean="0">
                <a:effectLst/>
              </a:rPr>
              <a:t>sanabili</a:t>
            </a:r>
          </a:p>
          <a:p>
            <a:pPr algn="just">
              <a:lnSpc>
                <a:spcPct val="90000"/>
              </a:lnSpc>
              <a:buNone/>
            </a:pPr>
            <a:r>
              <a:rPr lang="it-IT" altLang="it-IT" sz="2800" dirty="0">
                <a:effectLst/>
              </a:rPr>
              <a:t>	</a:t>
            </a:r>
            <a:r>
              <a:rPr lang="it-IT" altLang="it-IT" sz="2800" dirty="0" smtClean="0">
                <a:effectLst/>
              </a:rPr>
              <a:t>  </a:t>
            </a:r>
          </a:p>
          <a:p>
            <a:pPr algn="just">
              <a:lnSpc>
                <a:spcPct val="90000"/>
              </a:lnSpc>
              <a:buNone/>
            </a:pPr>
            <a:r>
              <a:rPr lang="it-IT" altLang="it-IT" sz="2800" dirty="0" smtClean="0">
                <a:effectLst/>
              </a:rPr>
              <a:t>           ex art. 13 D.lgs. 124/2004 per violazioni 		in materia di legislazione del lavoro e 		previdenza sociale;</a:t>
            </a:r>
          </a:p>
          <a:p>
            <a:pPr algn="just">
              <a:lnSpc>
                <a:spcPct val="90000"/>
              </a:lnSpc>
              <a:buNone/>
            </a:pPr>
            <a:r>
              <a:rPr lang="it-IT" altLang="it-IT" sz="2800" dirty="0" smtClean="0">
                <a:effectLst/>
              </a:rPr>
              <a:t>(potranno essere anche inseriti):</a:t>
            </a:r>
          </a:p>
          <a:p>
            <a:pPr algn="just">
              <a:lnSpc>
                <a:spcPct val="90000"/>
              </a:lnSpc>
              <a:buNone/>
            </a:pPr>
            <a:r>
              <a:rPr lang="it-IT" altLang="it-IT" sz="2800" dirty="0" smtClean="0">
                <a:effectLst/>
              </a:rPr>
              <a:t>           ex art. 301-bis D.lgs. 81/2008 per 			violazioni amministrative in materia di 		salute e sicurezza</a:t>
            </a:r>
            <a:endParaRPr lang="it-IT" altLang="it-IT" sz="2800" dirty="0">
              <a:effectLst/>
            </a:endParaRPr>
          </a:p>
          <a:p>
            <a:pPr algn="just">
              <a:lnSpc>
                <a:spcPct val="90000"/>
              </a:lnSpc>
              <a:buNone/>
            </a:pPr>
            <a:r>
              <a:rPr lang="it-IT" altLang="it-IT" sz="2800" dirty="0">
                <a:effectLst/>
              </a:rPr>
              <a:t>	</a:t>
            </a:r>
            <a:endParaRPr lang="it-IT" altLang="it-IT" sz="2800" dirty="0" smtClean="0">
              <a:effectLst/>
            </a:endParaRPr>
          </a:p>
          <a:p>
            <a:endParaRPr lang="it-IT" dirty="0"/>
          </a:p>
        </p:txBody>
      </p:sp>
      <p:sp>
        <p:nvSpPr>
          <p:cNvPr id="4" name="Freccia a destra 3"/>
          <p:cNvSpPr/>
          <p:nvPr/>
        </p:nvSpPr>
        <p:spPr>
          <a:xfrm>
            <a:off x="770428" y="3140968"/>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
        <p:nvSpPr>
          <p:cNvPr id="5" name="Freccia a destra 4"/>
          <p:cNvSpPr/>
          <p:nvPr/>
        </p:nvSpPr>
        <p:spPr>
          <a:xfrm>
            <a:off x="770428" y="4869160"/>
            <a:ext cx="978408"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spTree>
    <p:extLst>
      <p:ext uri="{BB962C8B-B14F-4D97-AF65-F5344CB8AC3E}">
        <p14:creationId xmlns:p14="http://schemas.microsoft.com/office/powerpoint/2010/main" val="517352423"/>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634082"/>
          </a:xfrm>
        </p:spPr>
        <p:txBody>
          <a:bodyPr/>
          <a:lstStyle/>
          <a:p>
            <a:r>
              <a:rPr lang="it-IT" sz="3200" dirty="0">
                <a:solidFill>
                  <a:schemeClr val="hlink"/>
                </a:solidFill>
              </a:rPr>
              <a:t>… continua</a:t>
            </a:r>
          </a:p>
        </p:txBody>
      </p:sp>
      <p:sp>
        <p:nvSpPr>
          <p:cNvPr id="3" name="Segnaposto contenuto 2"/>
          <p:cNvSpPr>
            <a:spLocks noGrp="1"/>
          </p:cNvSpPr>
          <p:nvPr>
            <p:ph idx="1"/>
          </p:nvPr>
        </p:nvSpPr>
        <p:spPr>
          <a:xfrm>
            <a:off x="457200" y="1052736"/>
            <a:ext cx="8229600" cy="5043264"/>
          </a:xfrm>
        </p:spPr>
        <p:txBody>
          <a:bodyPr/>
          <a:lstStyle/>
          <a:p>
            <a:pPr algn="just">
              <a:lnSpc>
                <a:spcPct val="90000"/>
              </a:lnSpc>
              <a:buNone/>
            </a:pPr>
            <a:r>
              <a:rPr lang="it-IT" altLang="it-IT" dirty="0" smtClean="0">
                <a:effectLst/>
              </a:rPr>
              <a:t>	</a:t>
            </a:r>
            <a:r>
              <a:rPr lang="it-IT" altLang="it-IT" sz="2800" dirty="0" smtClean="0">
                <a:effectLst/>
              </a:rPr>
              <a:t>c) possibilità </a:t>
            </a:r>
            <a:r>
              <a:rPr lang="it-IT" altLang="it-IT" sz="2800" dirty="0">
                <a:effectLst/>
              </a:rPr>
              <a:t>di estinzione degli illeciti diffidabili tramite ottemperanza a diffida e pagamento delle </a:t>
            </a:r>
            <a:r>
              <a:rPr lang="it-IT" altLang="it-IT" sz="2800" dirty="0" smtClean="0">
                <a:effectLst/>
              </a:rPr>
              <a:t>sanzioni (misura minima);</a:t>
            </a:r>
          </a:p>
          <a:p>
            <a:pPr algn="just">
              <a:lnSpc>
                <a:spcPct val="90000"/>
              </a:lnSpc>
              <a:buNone/>
            </a:pPr>
            <a:endParaRPr lang="it-IT" altLang="it-IT" sz="2800" dirty="0">
              <a:effectLst/>
            </a:endParaRPr>
          </a:p>
          <a:p>
            <a:pPr algn="just">
              <a:lnSpc>
                <a:spcPct val="90000"/>
              </a:lnSpc>
              <a:buNone/>
            </a:pPr>
            <a:r>
              <a:rPr lang="it-IT" altLang="it-IT" sz="2800" dirty="0">
                <a:effectLst/>
              </a:rPr>
              <a:t>	d) possibilità di estinzione degli illeciti non diffidabili tramite pagamento delle </a:t>
            </a:r>
            <a:r>
              <a:rPr lang="it-IT" altLang="it-IT" sz="2800" dirty="0" smtClean="0">
                <a:effectLst/>
              </a:rPr>
              <a:t>sanzioni (misura ridotta);</a:t>
            </a:r>
          </a:p>
          <a:p>
            <a:pPr algn="just">
              <a:lnSpc>
                <a:spcPct val="90000"/>
              </a:lnSpc>
              <a:buNone/>
            </a:pPr>
            <a:endParaRPr lang="it-IT" altLang="it-IT" sz="2800" dirty="0">
              <a:effectLst/>
            </a:endParaRPr>
          </a:p>
          <a:p>
            <a:pPr algn="just">
              <a:lnSpc>
                <a:spcPct val="90000"/>
              </a:lnSpc>
              <a:buNone/>
            </a:pPr>
            <a:r>
              <a:rPr lang="it-IT" altLang="it-IT" sz="2800" dirty="0">
                <a:effectLst/>
              </a:rPr>
              <a:t>	e) indicazione degli strumenti di difesa, </a:t>
            </a:r>
            <a:r>
              <a:rPr lang="it-IT" altLang="it-IT" sz="2800" dirty="0" smtClean="0">
                <a:effectLst/>
              </a:rPr>
              <a:t>dei </a:t>
            </a:r>
            <a:r>
              <a:rPr lang="it-IT" altLang="it-IT" sz="2800" dirty="0">
                <a:effectLst/>
              </a:rPr>
              <a:t>termini d’impugnazione e degli organi ai quali proporre ricorso.</a:t>
            </a:r>
          </a:p>
          <a:p>
            <a:endParaRPr lang="it-IT" dirty="0"/>
          </a:p>
        </p:txBody>
      </p:sp>
    </p:spTree>
    <p:extLst>
      <p:ext uri="{BB962C8B-B14F-4D97-AF65-F5344CB8AC3E}">
        <p14:creationId xmlns:p14="http://schemas.microsoft.com/office/powerpoint/2010/main" val="2988340466"/>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a:xfrm>
            <a:off x="820738" y="274638"/>
            <a:ext cx="7866062" cy="530225"/>
          </a:xfrm>
        </p:spPr>
        <p:txBody>
          <a:bodyPr/>
          <a:lstStyle/>
          <a:p>
            <a:r>
              <a:rPr lang="it-IT" altLang="it-IT" sz="3200">
                <a:solidFill>
                  <a:schemeClr val="hlink"/>
                </a:solidFill>
              </a:rPr>
              <a:t>Esclusioni</a:t>
            </a:r>
          </a:p>
        </p:txBody>
      </p:sp>
      <p:sp>
        <p:nvSpPr>
          <p:cNvPr id="33795" name="Rectangle 3"/>
          <p:cNvSpPr>
            <a:spLocks noGrp="1" noChangeArrowheads="1"/>
          </p:cNvSpPr>
          <p:nvPr>
            <p:ph type="body" idx="1"/>
          </p:nvPr>
        </p:nvSpPr>
        <p:spPr>
          <a:xfrm>
            <a:off x="444500" y="981075"/>
            <a:ext cx="7777163" cy="5114925"/>
          </a:xfrm>
        </p:spPr>
        <p:txBody>
          <a:bodyPr/>
          <a:lstStyle/>
          <a:p>
            <a:pPr algn="just">
              <a:buFont typeface="Wingdings" panose="05000000000000000000" pitchFamily="2" charset="2"/>
              <a:buNone/>
            </a:pPr>
            <a:r>
              <a:rPr lang="it-IT" altLang="it-IT" sz="2400" dirty="0">
                <a:effectLst/>
              </a:rPr>
              <a:t>	</a:t>
            </a:r>
            <a:r>
              <a:rPr lang="it-IT" altLang="it-IT" sz="2800" dirty="0">
                <a:effectLst/>
              </a:rPr>
              <a:t>Restano esclusi da tale procedura tutti i provvedimenti che seguono appositi e autonomi percorsi di definizione.</a:t>
            </a:r>
          </a:p>
          <a:p>
            <a:pPr algn="just">
              <a:buFont typeface="Wingdings" panose="05000000000000000000" pitchFamily="2" charset="2"/>
              <a:buNone/>
            </a:pPr>
            <a:endParaRPr lang="it-IT" altLang="it-IT" sz="2800" dirty="0">
              <a:effectLst/>
            </a:endParaRPr>
          </a:p>
          <a:p>
            <a:pPr algn="just">
              <a:buFont typeface="Wingdings" panose="05000000000000000000" pitchFamily="2" charset="2"/>
              <a:buNone/>
            </a:pPr>
            <a:r>
              <a:rPr lang="it-IT" altLang="it-IT" sz="2400" dirty="0">
                <a:effectLst/>
              </a:rPr>
              <a:t>	Es.: provvedimenti di disposizione, diffida accertativa, prescrizione </a:t>
            </a:r>
            <a:r>
              <a:rPr lang="it-IT" altLang="it-IT" sz="2400" dirty="0" smtClean="0">
                <a:effectLst/>
              </a:rPr>
              <a:t>obbligatoria, </a:t>
            </a:r>
            <a:r>
              <a:rPr lang="it-IT" altLang="it-IT" sz="2400" dirty="0">
                <a:effectLst/>
              </a:rPr>
              <a:t>accertamenti in materia di autotrasporti.</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xfrm>
            <a:off x="395536" y="260648"/>
            <a:ext cx="8229600" cy="385762"/>
          </a:xfrm>
        </p:spPr>
        <p:txBody>
          <a:bodyPr/>
          <a:lstStyle/>
          <a:p>
            <a:pPr algn="l"/>
            <a:r>
              <a:rPr lang="it-IT" altLang="it-IT" sz="2800" dirty="0" smtClean="0">
                <a:solidFill>
                  <a:schemeClr val="hlink"/>
                </a:solidFill>
              </a:rPr>
              <a:t>Illeciti non diffidabili: </a:t>
            </a:r>
            <a:r>
              <a:rPr lang="it-IT" altLang="it-IT" sz="2800" dirty="0">
                <a:solidFill>
                  <a:schemeClr val="hlink"/>
                </a:solidFill>
              </a:rPr>
              <a:t>la nuova </a:t>
            </a:r>
            <a:r>
              <a:rPr lang="it-IT" altLang="it-IT" sz="2800" dirty="0" err="1">
                <a:solidFill>
                  <a:schemeClr val="hlink"/>
                </a:solidFill>
              </a:rPr>
              <a:t>maxisanzione</a:t>
            </a:r>
            <a:endParaRPr lang="it-IT" altLang="it-IT" sz="2800" dirty="0">
              <a:solidFill>
                <a:schemeClr val="hlink"/>
              </a:solidFill>
            </a:endParaRPr>
          </a:p>
        </p:txBody>
      </p:sp>
      <p:sp>
        <p:nvSpPr>
          <p:cNvPr id="96259" name="Rectangle 3"/>
          <p:cNvSpPr>
            <a:spLocks noGrp="1" noChangeArrowheads="1"/>
          </p:cNvSpPr>
          <p:nvPr>
            <p:ph type="body" idx="1"/>
          </p:nvPr>
        </p:nvSpPr>
        <p:spPr>
          <a:xfrm>
            <a:off x="838200" y="782638"/>
            <a:ext cx="7670800" cy="5313362"/>
          </a:xfrm>
        </p:spPr>
        <p:txBody>
          <a:bodyPr/>
          <a:lstStyle/>
          <a:p>
            <a:pPr algn="just">
              <a:lnSpc>
                <a:spcPct val="80000"/>
              </a:lnSpc>
              <a:buFont typeface="Wingdings" panose="05000000000000000000" pitchFamily="2" charset="2"/>
              <a:buNone/>
            </a:pPr>
            <a:r>
              <a:rPr lang="it-IT" altLang="it-IT" sz="2400" dirty="0"/>
              <a:t>Art. 4, legge 4 novembre 2010, n. 183 (modificativo dell’art. 3 del decreto legge 22 febbraio 2002. n. 12, </a:t>
            </a:r>
            <a:r>
              <a:rPr lang="it-IT" altLang="it-IT" sz="2400" dirty="0" err="1"/>
              <a:t>conv</a:t>
            </a:r>
            <a:r>
              <a:rPr lang="it-IT" altLang="it-IT" sz="2400" dirty="0"/>
              <a:t>. con legge 23 aprile 2002, n, 73):</a:t>
            </a:r>
            <a:r>
              <a:rPr lang="it-IT" altLang="it-IT" dirty="0">
                <a:effectLst/>
              </a:rPr>
              <a:t> </a:t>
            </a:r>
          </a:p>
          <a:p>
            <a:pPr algn="just">
              <a:lnSpc>
                <a:spcPct val="80000"/>
              </a:lnSpc>
              <a:buFont typeface="Wingdings" panose="05000000000000000000" pitchFamily="2" charset="2"/>
              <a:buNone/>
            </a:pPr>
            <a:endParaRPr lang="it-IT" altLang="it-IT" sz="2400" dirty="0">
              <a:effectLst/>
            </a:endParaRPr>
          </a:p>
          <a:p>
            <a:pPr algn="just">
              <a:lnSpc>
                <a:spcPct val="80000"/>
              </a:lnSpc>
              <a:buFont typeface="Wingdings" panose="05000000000000000000" pitchFamily="2" charset="2"/>
              <a:buNone/>
            </a:pPr>
            <a:r>
              <a:rPr lang="it-IT" altLang="it-IT" sz="2400" dirty="0">
                <a:effectLst/>
              </a:rPr>
              <a:t>Presupposti:</a:t>
            </a:r>
          </a:p>
          <a:p>
            <a:pPr algn="just">
              <a:lnSpc>
                <a:spcPct val="80000"/>
              </a:lnSpc>
              <a:buFont typeface="Wingdings" panose="05000000000000000000" pitchFamily="2" charset="2"/>
              <a:buNone/>
            </a:pPr>
            <a:r>
              <a:rPr lang="it-IT" altLang="it-IT" sz="2400" dirty="0">
                <a:effectLst/>
              </a:rPr>
              <a:t>  - datore di lavoro privato;</a:t>
            </a:r>
            <a:r>
              <a:rPr lang="it-IT" altLang="it-IT" dirty="0">
                <a:effectLst/>
              </a:rPr>
              <a:t> </a:t>
            </a:r>
          </a:p>
          <a:p>
            <a:pPr algn="just">
              <a:lnSpc>
                <a:spcPct val="80000"/>
              </a:lnSpc>
              <a:buFont typeface="Wingdings" panose="05000000000000000000" pitchFamily="2" charset="2"/>
              <a:buNone/>
            </a:pPr>
            <a:r>
              <a:rPr lang="it-IT" altLang="it-IT" dirty="0">
                <a:effectLst/>
              </a:rPr>
              <a:t> - </a:t>
            </a:r>
            <a:r>
              <a:rPr lang="it-IT" altLang="it-IT" sz="2400" dirty="0">
                <a:effectLst/>
              </a:rPr>
              <a:t>impiego di lavoratori subordinati senza preventiva comunicazione di instaurazione del rapporto di lavoro. </a:t>
            </a:r>
          </a:p>
          <a:p>
            <a:pPr algn="just">
              <a:lnSpc>
                <a:spcPct val="80000"/>
              </a:lnSpc>
              <a:buFont typeface="Wingdings" panose="05000000000000000000" pitchFamily="2" charset="2"/>
              <a:buNone/>
            </a:pPr>
            <a:endParaRPr lang="it-IT" altLang="it-IT" sz="2400" dirty="0">
              <a:effectLst/>
            </a:endParaRPr>
          </a:p>
          <a:p>
            <a:pPr algn="just">
              <a:lnSpc>
                <a:spcPct val="80000"/>
              </a:lnSpc>
              <a:buFont typeface="Wingdings" panose="05000000000000000000" pitchFamily="2" charset="2"/>
              <a:buNone/>
            </a:pPr>
            <a:endParaRPr lang="it-IT" altLang="it-IT" sz="2400" dirty="0">
              <a:effectLst/>
            </a:endParaRPr>
          </a:p>
          <a:p>
            <a:pPr algn="just">
              <a:lnSpc>
                <a:spcPct val="80000"/>
              </a:lnSpc>
              <a:buFont typeface="Wingdings" panose="05000000000000000000" pitchFamily="2" charset="2"/>
              <a:buNone/>
            </a:pPr>
            <a:r>
              <a:rPr lang="it-IT" altLang="it-IT" sz="2400" dirty="0">
                <a:effectLst/>
              </a:rPr>
              <a:t>NB: pretesi rapporti ex art. 2222 occasionali – in assenza di iscrizione Camera commercio, possesso partita IVA, documentazione fiscale, il rapporto è da considerarsi subordinato con conseguente applicazione della </a:t>
            </a:r>
            <a:r>
              <a:rPr lang="it-IT" altLang="it-IT" sz="2400" dirty="0" err="1">
                <a:effectLst/>
              </a:rPr>
              <a:t>maxisanzione</a:t>
            </a:r>
            <a:r>
              <a:rPr lang="it-IT" altLang="it-IT" sz="2400" dirty="0">
                <a:effectLst/>
              </a:rPr>
              <a:t> (cfr. Circolare n. 38/2010).</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title" idx="4294967295"/>
          </p:nvPr>
        </p:nvSpPr>
        <p:spPr>
          <a:xfrm>
            <a:off x="760413" y="244475"/>
            <a:ext cx="8134350" cy="538163"/>
          </a:xfrm>
        </p:spPr>
        <p:txBody>
          <a:bodyPr/>
          <a:lstStyle/>
          <a:p>
            <a:r>
              <a:rPr lang="it-IT" altLang="it-IT" sz="3200" dirty="0">
                <a:solidFill>
                  <a:schemeClr val="hlink"/>
                </a:solidFill>
              </a:rPr>
              <a:t>E</a:t>
            </a:r>
            <a:r>
              <a:rPr lang="it-IT" altLang="it-IT" sz="3200" dirty="0" smtClean="0">
                <a:solidFill>
                  <a:schemeClr val="hlink"/>
                </a:solidFill>
              </a:rPr>
              <a:t>sclusioni</a:t>
            </a:r>
            <a:endParaRPr lang="it-IT" altLang="it-IT" sz="3200" dirty="0">
              <a:solidFill>
                <a:schemeClr val="hlink"/>
              </a:solidFill>
            </a:endParaRPr>
          </a:p>
        </p:txBody>
      </p:sp>
      <p:sp>
        <p:nvSpPr>
          <p:cNvPr id="69635" name="Rectangle 3"/>
          <p:cNvSpPr>
            <a:spLocks noGrp="1" noChangeArrowheads="1"/>
          </p:cNvSpPr>
          <p:nvPr>
            <p:ph type="body" idx="4294967295"/>
          </p:nvPr>
        </p:nvSpPr>
        <p:spPr>
          <a:xfrm>
            <a:off x="539750" y="890588"/>
            <a:ext cx="7969250" cy="5780087"/>
          </a:xfrm>
        </p:spPr>
        <p:txBody>
          <a:bodyPr/>
          <a:lstStyle/>
          <a:p>
            <a:pPr algn="just">
              <a:lnSpc>
                <a:spcPct val="90000"/>
              </a:lnSpc>
              <a:buFontTx/>
              <a:buChar char="-"/>
            </a:pPr>
            <a:r>
              <a:rPr lang="it-IT" altLang="it-IT" sz="2800" dirty="0"/>
              <a:t>lavoro domestico;</a:t>
            </a:r>
          </a:p>
          <a:p>
            <a:pPr algn="just">
              <a:lnSpc>
                <a:spcPct val="90000"/>
              </a:lnSpc>
              <a:buFontTx/>
              <a:buNone/>
            </a:pPr>
            <a:endParaRPr lang="it-IT" altLang="it-IT" sz="2800" dirty="0"/>
          </a:p>
          <a:p>
            <a:pPr algn="just">
              <a:lnSpc>
                <a:spcPct val="90000"/>
              </a:lnSpc>
              <a:buFontTx/>
              <a:buChar char="-"/>
            </a:pPr>
            <a:r>
              <a:rPr lang="it-IT" altLang="it-IT" sz="2800" dirty="0"/>
              <a:t>regolarizzazione spontanea antecedente all’accesso ispettivo per l’intera durata del rapporto con adempimenti di carattere contributivo;</a:t>
            </a:r>
          </a:p>
          <a:p>
            <a:pPr algn="just">
              <a:lnSpc>
                <a:spcPct val="90000"/>
              </a:lnSpc>
              <a:buFontTx/>
              <a:buNone/>
            </a:pPr>
            <a:endParaRPr lang="it-IT" altLang="it-IT" sz="2800" dirty="0"/>
          </a:p>
          <a:p>
            <a:pPr algn="just">
              <a:lnSpc>
                <a:spcPct val="90000"/>
              </a:lnSpc>
              <a:buFontTx/>
              <a:buChar char="-"/>
            </a:pPr>
            <a:r>
              <a:rPr lang="it-IT" altLang="it-IT" sz="2800" dirty="0"/>
              <a:t>differente qualificazione;</a:t>
            </a:r>
          </a:p>
          <a:p>
            <a:pPr algn="just">
              <a:lnSpc>
                <a:spcPct val="90000"/>
              </a:lnSpc>
              <a:buFontTx/>
              <a:buNone/>
            </a:pPr>
            <a:endParaRPr lang="it-IT" altLang="it-IT" sz="2800" dirty="0"/>
          </a:p>
          <a:p>
            <a:pPr algn="just">
              <a:lnSpc>
                <a:spcPct val="90000"/>
              </a:lnSpc>
              <a:buFontTx/>
              <a:buChar char="-"/>
            </a:pPr>
            <a:r>
              <a:rPr lang="it-IT" altLang="it-IT" sz="2800" dirty="0"/>
              <a:t>mancato invio di comunicazione telematica dovuta a chiusura degli uffici dei soggetti abilitati, previa comunicazione preventiva a mezzo fax del modello </a:t>
            </a:r>
            <a:r>
              <a:rPr lang="it-IT" altLang="it-IT" sz="2800" i="1" dirty="0" err="1"/>
              <a:t>UniUrg</a:t>
            </a:r>
            <a:r>
              <a:rPr lang="it-IT" altLang="it-IT" sz="2800" i="1" dirty="0"/>
              <a:t>.</a:t>
            </a:r>
          </a:p>
          <a:p>
            <a:pPr algn="just">
              <a:lnSpc>
                <a:spcPct val="90000"/>
              </a:lnSpc>
              <a:buFontTx/>
              <a:buChar char="-"/>
            </a:pPr>
            <a:endParaRPr lang="it-IT" altLang="it-IT" sz="2400" i="1" dirty="0"/>
          </a:p>
          <a:p>
            <a:pPr algn="just">
              <a:lnSpc>
                <a:spcPct val="90000"/>
              </a:lnSpc>
              <a:buFontTx/>
              <a:buNone/>
            </a:pPr>
            <a:r>
              <a:rPr lang="it-IT" altLang="it-IT" sz="2400" i="1" dirty="0"/>
              <a:t>	</a:t>
            </a:r>
          </a:p>
          <a:p>
            <a:pPr algn="just">
              <a:lnSpc>
                <a:spcPct val="90000"/>
              </a:lnSpc>
              <a:buFontTx/>
              <a:buNone/>
            </a:pPr>
            <a:r>
              <a:rPr lang="it-IT" altLang="it-IT" sz="2400" i="1" dirty="0"/>
              <a:t>	</a:t>
            </a:r>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4638"/>
            <a:ext cx="8229600" cy="341312"/>
          </a:xfrm>
        </p:spPr>
        <p:txBody>
          <a:bodyPr/>
          <a:lstStyle/>
          <a:p>
            <a:r>
              <a:rPr lang="it-IT" altLang="it-IT" sz="3200" dirty="0">
                <a:solidFill>
                  <a:schemeClr val="hlink"/>
                </a:solidFill>
              </a:rPr>
              <a:t>Casi particolari</a:t>
            </a:r>
          </a:p>
        </p:txBody>
      </p:sp>
      <p:sp>
        <p:nvSpPr>
          <p:cNvPr id="97283" name="Rectangle 3"/>
          <p:cNvSpPr>
            <a:spLocks noGrp="1" noChangeArrowheads="1"/>
          </p:cNvSpPr>
          <p:nvPr>
            <p:ph type="body" idx="1"/>
          </p:nvPr>
        </p:nvSpPr>
        <p:spPr>
          <a:xfrm>
            <a:off x="838200" y="1108075"/>
            <a:ext cx="7670800" cy="4987925"/>
          </a:xfrm>
        </p:spPr>
        <p:txBody>
          <a:bodyPr/>
          <a:lstStyle/>
          <a:p>
            <a:pPr algn="just">
              <a:lnSpc>
                <a:spcPct val="80000"/>
              </a:lnSpc>
            </a:pPr>
            <a:r>
              <a:rPr lang="it-IT" altLang="it-IT" sz="2800" dirty="0"/>
              <a:t>La </a:t>
            </a:r>
            <a:r>
              <a:rPr lang="it-IT" altLang="it-IT" sz="2800" dirty="0" err="1"/>
              <a:t>maxisanzione</a:t>
            </a:r>
            <a:r>
              <a:rPr lang="it-IT" altLang="it-IT" sz="2800" dirty="0"/>
              <a:t> </a:t>
            </a:r>
            <a:r>
              <a:rPr lang="it-IT" altLang="it-IT" sz="2800" u="sng" dirty="0"/>
              <a:t>viene comunque applicata</a:t>
            </a:r>
            <a:r>
              <a:rPr lang="it-IT" altLang="it-IT" sz="2800" dirty="0"/>
              <a:t> nei casi di:</a:t>
            </a:r>
          </a:p>
          <a:p>
            <a:pPr algn="just">
              <a:lnSpc>
                <a:spcPct val="80000"/>
              </a:lnSpc>
            </a:pPr>
            <a:endParaRPr lang="it-IT" altLang="it-IT" sz="2800" dirty="0"/>
          </a:p>
          <a:p>
            <a:pPr algn="just">
              <a:lnSpc>
                <a:spcPct val="80000"/>
              </a:lnSpc>
              <a:buFontTx/>
              <a:buChar char="-"/>
            </a:pPr>
            <a:r>
              <a:rPr lang="it-IT" altLang="it-IT" sz="2800" dirty="0"/>
              <a:t>lavoratori domestici adibiti in altra attività (imprenditoriale o professionale) del datore;</a:t>
            </a:r>
          </a:p>
          <a:p>
            <a:pPr algn="just">
              <a:lnSpc>
                <a:spcPct val="80000"/>
              </a:lnSpc>
              <a:buFontTx/>
              <a:buNone/>
            </a:pPr>
            <a:endParaRPr lang="it-IT" altLang="it-IT" sz="2800" dirty="0"/>
          </a:p>
          <a:p>
            <a:pPr algn="just">
              <a:lnSpc>
                <a:spcPct val="80000"/>
              </a:lnSpc>
              <a:buFontTx/>
              <a:buChar char="-"/>
            </a:pPr>
            <a:r>
              <a:rPr lang="it-IT" altLang="it-IT" sz="2800" dirty="0"/>
              <a:t>lavoratori extracomunitari clandestini, o comunque privi del permesso di soggiorno abilitativo al lavoro;</a:t>
            </a:r>
          </a:p>
          <a:p>
            <a:pPr algn="just">
              <a:lnSpc>
                <a:spcPct val="80000"/>
              </a:lnSpc>
              <a:buFontTx/>
              <a:buNone/>
            </a:pPr>
            <a:endParaRPr lang="it-IT" altLang="it-IT" sz="2800" dirty="0"/>
          </a:p>
          <a:p>
            <a:pPr algn="just">
              <a:lnSpc>
                <a:spcPct val="80000"/>
              </a:lnSpc>
              <a:buFontTx/>
              <a:buChar char="-"/>
            </a:pPr>
            <a:r>
              <a:rPr lang="it-IT" altLang="it-IT" sz="2800" dirty="0"/>
              <a:t>lavoratori minorenni privi dei requisiti legali per l’ammissione al lavoro.</a:t>
            </a:r>
          </a:p>
          <a:p>
            <a:pPr algn="just">
              <a:lnSpc>
                <a:spcPct val="80000"/>
              </a:lnSpc>
              <a:buFontTx/>
              <a:buChar char="-"/>
            </a:pPr>
            <a:endParaRPr lang="it-IT" altLang="it-IT" sz="2800" dirty="0"/>
          </a:p>
          <a:p>
            <a:pPr algn="just">
              <a:lnSpc>
                <a:spcPct val="80000"/>
              </a:lnSpc>
              <a:buFontTx/>
              <a:buNone/>
            </a:pPr>
            <a:r>
              <a:rPr lang="it-IT" altLang="it-IT" sz="2800" dirty="0"/>
              <a:t>(cfr. Circolare n. 38/2010)</a:t>
            </a:r>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9" name="Rectangle 3"/>
          <p:cNvSpPr>
            <a:spLocks noGrp="1" noChangeArrowheads="1"/>
          </p:cNvSpPr>
          <p:nvPr>
            <p:ph type="body" idx="1"/>
          </p:nvPr>
        </p:nvSpPr>
        <p:spPr>
          <a:xfrm>
            <a:off x="838200" y="1052513"/>
            <a:ext cx="7573963" cy="5043487"/>
          </a:xfrm>
        </p:spPr>
        <p:txBody>
          <a:bodyPr/>
          <a:lstStyle/>
          <a:p>
            <a:pPr algn="just">
              <a:lnSpc>
                <a:spcPct val="90000"/>
              </a:lnSpc>
              <a:buFont typeface="Wingdings" panose="05000000000000000000" pitchFamily="2" charset="2"/>
              <a:buNone/>
            </a:pPr>
            <a:r>
              <a:rPr lang="it-IT" altLang="it-IT" sz="2800" dirty="0"/>
              <a:t>L’adozione della diffida interrompe:</a:t>
            </a:r>
          </a:p>
          <a:p>
            <a:pPr algn="just">
              <a:lnSpc>
                <a:spcPct val="90000"/>
              </a:lnSpc>
              <a:buFont typeface="Wingdings" panose="05000000000000000000" pitchFamily="2" charset="2"/>
              <a:buNone/>
            </a:pPr>
            <a:endParaRPr lang="it-IT" altLang="it-IT" sz="1000" dirty="0"/>
          </a:p>
          <a:p>
            <a:pPr algn="just">
              <a:lnSpc>
                <a:spcPct val="90000"/>
              </a:lnSpc>
              <a:buFont typeface="Wingdings" panose="05000000000000000000" pitchFamily="2" charset="2"/>
              <a:buNone/>
            </a:pPr>
            <a:r>
              <a:rPr lang="it-IT" altLang="it-IT" sz="2800" dirty="0"/>
              <a:t>	- i termini di cui all’art. 14 della L. 689/81 fino alla scadenza del termine per compiere gli adempimenti della diffida (30 + 15);</a:t>
            </a:r>
          </a:p>
          <a:p>
            <a:pPr algn="just">
              <a:lnSpc>
                <a:spcPct val="90000"/>
              </a:lnSpc>
              <a:buFont typeface="Wingdings" panose="05000000000000000000" pitchFamily="2" charset="2"/>
              <a:buNone/>
            </a:pPr>
            <a:endParaRPr lang="it-IT" altLang="it-IT" sz="1000" dirty="0"/>
          </a:p>
          <a:p>
            <a:pPr algn="just">
              <a:lnSpc>
                <a:spcPct val="90000"/>
              </a:lnSpc>
              <a:buFont typeface="Wingdings" panose="05000000000000000000" pitchFamily="2" charset="2"/>
              <a:buNone/>
            </a:pPr>
            <a:r>
              <a:rPr lang="it-IT" altLang="it-IT" sz="2800" dirty="0"/>
              <a:t>	</a:t>
            </a:r>
            <a:endParaRPr lang="it-IT" altLang="it-IT" sz="1000" dirty="0"/>
          </a:p>
          <a:p>
            <a:pPr algn="just">
              <a:lnSpc>
                <a:spcPct val="90000"/>
              </a:lnSpc>
              <a:buFont typeface="Wingdings" panose="05000000000000000000" pitchFamily="2" charset="2"/>
              <a:buNone/>
            </a:pPr>
            <a:r>
              <a:rPr lang="it-IT" altLang="it-IT" sz="2800" dirty="0"/>
              <a:t>	- il termine per la presentazione degli scritti difensivi ex art. 18 della L. 689/81.</a:t>
            </a:r>
          </a:p>
          <a:p>
            <a:pPr algn="just">
              <a:lnSpc>
                <a:spcPct val="90000"/>
              </a:lnSpc>
              <a:buFont typeface="Wingdings" panose="05000000000000000000" pitchFamily="2" charset="2"/>
              <a:buNone/>
            </a:pPr>
            <a:endParaRPr lang="it-IT" altLang="it-IT" sz="2400" dirty="0"/>
          </a:p>
          <a:p>
            <a:pPr algn="just">
              <a:lnSpc>
                <a:spcPct val="90000"/>
              </a:lnSpc>
              <a:buNone/>
            </a:pPr>
            <a:r>
              <a:rPr lang="it-IT" altLang="it-IT" sz="2400" dirty="0"/>
              <a:t>	</a:t>
            </a:r>
            <a:r>
              <a:rPr lang="it-IT" altLang="it-IT" sz="2800" dirty="0"/>
              <a:t>- il termine del ricorso ex art. 17 del D.lgs. 124/2004 al Comitato regionale per i rapporti di lavoro;</a:t>
            </a:r>
          </a:p>
          <a:p>
            <a:pPr algn="just">
              <a:lnSpc>
                <a:spcPct val="90000"/>
              </a:lnSpc>
              <a:buFont typeface="Wingdings" panose="05000000000000000000" pitchFamily="2" charset="2"/>
              <a:buNone/>
            </a:pPr>
            <a:endParaRPr lang="it-IT" altLang="it-IT" sz="2400" dirty="0"/>
          </a:p>
        </p:txBody>
      </p:sp>
      <p:sp>
        <p:nvSpPr>
          <p:cNvPr id="39940" name="Rectangle 4"/>
          <p:cNvSpPr>
            <a:spLocks noGrp="1" noChangeArrowheads="1"/>
          </p:cNvSpPr>
          <p:nvPr>
            <p:ph type="title"/>
          </p:nvPr>
        </p:nvSpPr>
        <p:spPr>
          <a:xfrm>
            <a:off x="457200" y="274638"/>
            <a:ext cx="8229600" cy="530225"/>
          </a:xfrm>
        </p:spPr>
        <p:txBody>
          <a:bodyPr/>
          <a:lstStyle/>
          <a:p>
            <a:r>
              <a:rPr lang="it-IT" altLang="it-IT" sz="2800" dirty="0">
                <a:solidFill>
                  <a:schemeClr val="hlink"/>
                </a:solidFill>
              </a:rPr>
              <a:t>Interruzione dei termini</a:t>
            </a:r>
          </a:p>
        </p:txBody>
      </p:sp>
    </p:spTree>
  </p:cSld>
  <p:clrMapOvr>
    <a:masterClrMapping/>
  </p:clrMapOvr>
  <p:transition spd="med">
    <p:split orient="vert"/>
    <p:sndAc>
      <p:stSnd>
        <p:snd r:embed="rId3" name="arrow.wav"/>
      </p:stSnd>
    </p:sndAc>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06090"/>
          </a:xfrm>
        </p:spPr>
        <p:txBody>
          <a:bodyPr/>
          <a:lstStyle/>
          <a:p>
            <a:r>
              <a:rPr lang="it-IT" sz="3200" dirty="0" smtClean="0">
                <a:solidFill>
                  <a:schemeClr val="hlink"/>
                </a:solidFill>
              </a:rPr>
              <a:t/>
            </a:r>
            <a:br>
              <a:rPr lang="it-IT" sz="3200" dirty="0" smtClean="0">
                <a:solidFill>
                  <a:schemeClr val="hlink"/>
                </a:solidFill>
              </a:rPr>
            </a:br>
            <a:r>
              <a:rPr lang="it-IT" sz="3200" dirty="0" smtClean="0">
                <a:solidFill>
                  <a:schemeClr val="hlink"/>
                </a:solidFill>
              </a:rPr>
              <a:t>Tutele</a:t>
            </a:r>
            <a:r>
              <a:rPr lang="it-IT" dirty="0" smtClean="0"/>
              <a:t/>
            </a:r>
            <a:br>
              <a:rPr lang="it-IT" dirty="0" smtClean="0"/>
            </a:br>
            <a:endParaRPr lang="it-IT" dirty="0"/>
          </a:p>
        </p:txBody>
      </p:sp>
      <p:sp>
        <p:nvSpPr>
          <p:cNvPr id="3" name="Segnaposto contenuto 2"/>
          <p:cNvSpPr>
            <a:spLocks noGrp="1"/>
          </p:cNvSpPr>
          <p:nvPr>
            <p:ph idx="1"/>
          </p:nvPr>
        </p:nvSpPr>
        <p:spPr>
          <a:xfrm>
            <a:off x="457200" y="980728"/>
            <a:ext cx="8229600" cy="5115272"/>
          </a:xfrm>
        </p:spPr>
        <p:txBody>
          <a:bodyPr/>
          <a:lstStyle/>
          <a:p>
            <a:r>
              <a:rPr lang="it-IT" sz="2800" dirty="0" smtClean="0"/>
              <a:t>Presentazione delle memorie difensive all’autorità competente (art. 18 L. 689/81)</a:t>
            </a:r>
            <a:r>
              <a:rPr lang="it-IT" dirty="0" smtClean="0"/>
              <a:t> </a:t>
            </a:r>
          </a:p>
          <a:p>
            <a:pPr marL="0" indent="0">
              <a:buNone/>
            </a:pPr>
            <a:r>
              <a:rPr lang="it-IT" dirty="0"/>
              <a:t> </a:t>
            </a:r>
            <a:r>
              <a:rPr lang="it-IT" dirty="0" smtClean="0"/>
              <a:t>      </a:t>
            </a:r>
            <a:endParaRPr lang="it-IT" dirty="0"/>
          </a:p>
        </p:txBody>
      </p:sp>
      <p:graphicFrame>
        <p:nvGraphicFramePr>
          <p:cNvPr id="7" name="Diagramma 6"/>
          <p:cNvGraphicFramePr/>
          <p:nvPr>
            <p:extLst>
              <p:ext uri="{D42A27DB-BD31-4B8C-83A1-F6EECF244321}">
                <p14:modId xmlns:p14="http://schemas.microsoft.com/office/powerpoint/2010/main" val="2427339788"/>
              </p:ext>
            </p:extLst>
          </p:nvPr>
        </p:nvGraphicFramePr>
        <p:xfrm>
          <a:off x="899592" y="2123728"/>
          <a:ext cx="7560840" cy="397227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3557149330"/>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06090"/>
          </a:xfrm>
        </p:spPr>
        <p:txBody>
          <a:bodyPr/>
          <a:lstStyle/>
          <a:p>
            <a:r>
              <a:rPr lang="it-IT" sz="3200" dirty="0" smtClean="0">
                <a:solidFill>
                  <a:schemeClr val="hlink"/>
                </a:solidFill>
              </a:rPr>
              <a:t/>
            </a:r>
            <a:br>
              <a:rPr lang="it-IT" sz="3200" dirty="0" smtClean="0">
                <a:solidFill>
                  <a:schemeClr val="hlink"/>
                </a:solidFill>
              </a:rPr>
            </a:br>
            <a:r>
              <a:rPr lang="it-IT" sz="3200" dirty="0" smtClean="0">
                <a:solidFill>
                  <a:schemeClr val="hlink"/>
                </a:solidFill>
              </a:rPr>
              <a:t>Tutele</a:t>
            </a:r>
            <a:r>
              <a:rPr lang="it-IT" dirty="0" smtClean="0"/>
              <a:t/>
            </a:r>
            <a:br>
              <a:rPr lang="it-IT" dirty="0" smtClean="0"/>
            </a:br>
            <a:endParaRPr lang="it-IT" dirty="0"/>
          </a:p>
        </p:txBody>
      </p:sp>
      <p:sp>
        <p:nvSpPr>
          <p:cNvPr id="3" name="Segnaposto contenuto 2"/>
          <p:cNvSpPr>
            <a:spLocks noGrp="1"/>
          </p:cNvSpPr>
          <p:nvPr>
            <p:ph idx="1"/>
          </p:nvPr>
        </p:nvSpPr>
        <p:spPr>
          <a:xfrm>
            <a:off x="457200" y="980728"/>
            <a:ext cx="8229600" cy="5115272"/>
          </a:xfrm>
        </p:spPr>
        <p:txBody>
          <a:bodyPr/>
          <a:lstStyle/>
          <a:p>
            <a:r>
              <a:rPr lang="it-IT" sz="2800" dirty="0" smtClean="0"/>
              <a:t>Presentazione ricorso al Comitato regionale per i rapporti di lavoro (art. 17 D.lgs. 124/2004) per:</a:t>
            </a:r>
          </a:p>
          <a:p>
            <a:pPr marL="0" indent="0">
              <a:buNone/>
            </a:pPr>
            <a:r>
              <a:rPr lang="it-IT" sz="2800" dirty="0"/>
              <a:t> </a:t>
            </a:r>
            <a:r>
              <a:rPr lang="it-IT" sz="2800" dirty="0" smtClean="0"/>
              <a:t>  </a:t>
            </a:r>
            <a:r>
              <a:rPr lang="it-IT" sz="2800" u="sng" dirty="0" smtClean="0"/>
              <a:t>sussistenza o qualificazione dei rapporti di lavoro</a:t>
            </a:r>
          </a:p>
          <a:p>
            <a:pPr marL="0" indent="0">
              <a:buNone/>
            </a:pPr>
            <a:r>
              <a:rPr lang="it-IT" dirty="0"/>
              <a:t> </a:t>
            </a:r>
            <a:r>
              <a:rPr lang="it-IT" dirty="0" smtClean="0"/>
              <a:t>      </a:t>
            </a:r>
            <a:endParaRPr lang="it-IT" dirty="0"/>
          </a:p>
        </p:txBody>
      </p:sp>
      <p:graphicFrame>
        <p:nvGraphicFramePr>
          <p:cNvPr id="7" name="Diagramma 6"/>
          <p:cNvGraphicFramePr/>
          <p:nvPr>
            <p:extLst>
              <p:ext uri="{D42A27DB-BD31-4B8C-83A1-F6EECF244321}">
                <p14:modId xmlns:p14="http://schemas.microsoft.com/office/powerpoint/2010/main" val="565111998"/>
              </p:ext>
            </p:extLst>
          </p:nvPr>
        </p:nvGraphicFramePr>
        <p:xfrm>
          <a:off x="899592" y="2420888"/>
          <a:ext cx="7560840" cy="367511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Tree>
    <p:extLst>
      <p:ext uri="{BB962C8B-B14F-4D97-AF65-F5344CB8AC3E}">
        <p14:creationId xmlns:p14="http://schemas.microsoft.com/office/powerpoint/2010/main" val="1316038392"/>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1124744"/>
            <a:ext cx="8229600" cy="4971256"/>
          </a:xfrm>
        </p:spPr>
        <p:txBody>
          <a:bodyPr/>
          <a:lstStyle/>
          <a:p>
            <a:r>
              <a:rPr lang="it-IT" altLang="it-IT" sz="2800" dirty="0">
                <a:effectLst/>
              </a:rPr>
              <a:t>Art. </a:t>
            </a:r>
            <a:r>
              <a:rPr lang="it-IT" altLang="it-IT" sz="2800" dirty="0" smtClean="0">
                <a:effectLst/>
              </a:rPr>
              <a:t>7:</a:t>
            </a:r>
          </a:p>
          <a:p>
            <a:pPr marL="0" indent="0">
              <a:buNone/>
            </a:pPr>
            <a:r>
              <a:rPr lang="it-IT" altLang="it-IT" sz="2800" u="sng" dirty="0" smtClean="0">
                <a:effectLst/>
              </a:rPr>
              <a:t>principi di collaborazione e riservatezza</a:t>
            </a:r>
          </a:p>
          <a:p>
            <a:pPr marL="0" indent="0" algn="just">
              <a:buNone/>
            </a:pPr>
            <a:r>
              <a:rPr lang="it-IT" altLang="it-IT" sz="2800" dirty="0" smtClean="0">
                <a:effectLst/>
              </a:rPr>
              <a:t>L’accesso devo svolgersi secondo modalità tali da interferire il meno possibile con l’attività lavorativa e adottando ogni cautela finalizzata alla riservatezza dell’accertamento nei confronti di soggetti estranei</a:t>
            </a:r>
            <a:endParaRPr lang="it-IT" altLang="it-IT" sz="2800" dirty="0">
              <a:effectLst/>
            </a:endParaRPr>
          </a:p>
          <a:p>
            <a:endParaRPr lang="it-IT" dirty="0"/>
          </a:p>
        </p:txBody>
      </p:sp>
    </p:spTree>
    <p:extLst>
      <p:ext uri="{BB962C8B-B14F-4D97-AF65-F5344CB8AC3E}">
        <p14:creationId xmlns:p14="http://schemas.microsoft.com/office/powerpoint/2010/main" val="3367918625"/>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5" name="Rectangle 5"/>
          <p:cNvSpPr>
            <a:spLocks noGrp="1" noChangeArrowheads="1"/>
          </p:cNvSpPr>
          <p:nvPr>
            <p:ph type="title"/>
          </p:nvPr>
        </p:nvSpPr>
        <p:spPr>
          <a:xfrm>
            <a:off x="279400" y="260648"/>
            <a:ext cx="8229600" cy="385762"/>
          </a:xfrm>
        </p:spPr>
        <p:txBody>
          <a:bodyPr/>
          <a:lstStyle/>
          <a:p>
            <a:r>
              <a:rPr lang="it-IT" altLang="it-IT" sz="2800" dirty="0">
                <a:solidFill>
                  <a:schemeClr val="hlink"/>
                </a:solidFill>
              </a:rPr>
              <a:t>Esempi</a:t>
            </a:r>
          </a:p>
        </p:txBody>
      </p:sp>
      <p:sp>
        <p:nvSpPr>
          <p:cNvPr id="40966" name="Rectangle 6"/>
          <p:cNvSpPr>
            <a:spLocks noGrp="1" noChangeArrowheads="1"/>
          </p:cNvSpPr>
          <p:nvPr>
            <p:ph type="body" idx="1"/>
          </p:nvPr>
        </p:nvSpPr>
        <p:spPr>
          <a:xfrm>
            <a:off x="838200" y="836613"/>
            <a:ext cx="7670800" cy="5256212"/>
          </a:xfrm>
        </p:spPr>
        <p:txBody>
          <a:bodyPr/>
          <a:lstStyle/>
          <a:p>
            <a:pPr algn="just"/>
            <a:r>
              <a:rPr lang="it-IT" altLang="it-IT" sz="2800"/>
              <a:t>a) </a:t>
            </a:r>
            <a:r>
              <a:rPr lang="it-IT" altLang="it-IT" sz="2800" u="sng"/>
              <a:t>illeciti diffidabili</a:t>
            </a:r>
            <a:r>
              <a:rPr lang="it-IT" altLang="it-IT" sz="2800"/>
              <a:t> – il </a:t>
            </a:r>
            <a:r>
              <a:rPr lang="it-IT" altLang="it-IT" sz="2800" i="1"/>
              <a:t>dies a quo</a:t>
            </a:r>
            <a:r>
              <a:rPr lang="it-IT" altLang="it-IT" sz="2800"/>
              <a:t> per la presentazione del ricorso al Comitato o delle memorie decorre dopo 45 giorni (30 gg adempimenti + 15 gg pagamento)  dalla notificazione;</a:t>
            </a:r>
          </a:p>
          <a:p>
            <a:pPr algn="just"/>
            <a:endParaRPr lang="it-IT" altLang="it-IT" sz="1200"/>
          </a:p>
          <a:p>
            <a:pPr algn="just"/>
            <a:r>
              <a:rPr lang="it-IT" altLang="it-IT" sz="2800"/>
              <a:t>b) </a:t>
            </a:r>
            <a:r>
              <a:rPr lang="it-IT" altLang="it-IT" sz="2800" u="sng"/>
              <a:t>illeciti non diffidabili</a:t>
            </a:r>
            <a:r>
              <a:rPr lang="it-IT" altLang="it-IT" sz="2800"/>
              <a:t> – i termini decorrono immediatamente;</a:t>
            </a:r>
          </a:p>
          <a:p>
            <a:pPr algn="just"/>
            <a:endParaRPr lang="it-IT" altLang="it-IT" sz="1200"/>
          </a:p>
          <a:p>
            <a:pPr algn="just"/>
            <a:r>
              <a:rPr lang="it-IT" altLang="it-IT" sz="2800"/>
              <a:t>c) </a:t>
            </a:r>
            <a:r>
              <a:rPr lang="it-IT" altLang="it-IT" sz="2800" u="sng"/>
              <a:t>illeciti diffidabili e non</a:t>
            </a:r>
            <a:r>
              <a:rPr lang="it-IT" altLang="it-IT" sz="2800"/>
              <a:t> – il </a:t>
            </a:r>
            <a:r>
              <a:rPr lang="it-IT" altLang="it-IT" sz="2800" i="1"/>
              <a:t>dies a quo</a:t>
            </a:r>
            <a:r>
              <a:rPr lang="it-IT" altLang="it-IT" sz="2800"/>
              <a:t> decorre comunque trascorsi 45 giorni dalla notifica.</a:t>
            </a:r>
          </a:p>
          <a:p>
            <a:pPr algn="just">
              <a:buFont typeface="Wingdings" panose="05000000000000000000" pitchFamily="2" charset="2"/>
              <a:buNone/>
            </a:pPr>
            <a:r>
              <a:rPr lang="it-IT" altLang="it-IT" sz="2400"/>
              <a:t>   (circolare n. 41/2009)   </a:t>
            </a:r>
          </a:p>
          <a:p>
            <a:pPr algn="just"/>
            <a:endParaRPr lang="it-IT" altLang="it-IT" sz="2400"/>
          </a:p>
          <a:p>
            <a:pPr algn="just"/>
            <a:endParaRPr lang="it-IT" altLang="it-IT" sz="2000"/>
          </a:p>
        </p:txBody>
      </p:sp>
    </p:spTree>
  </p:cSld>
  <p:clrMapOvr>
    <a:masterClrMapping/>
  </p:clrMapOvr>
  <p:transition spd="med">
    <p:split orient="vert"/>
    <p:sndAc>
      <p:stSnd>
        <p:snd r:embed="rId2" name="arrow.wav"/>
      </p:stSnd>
    </p:sndAc>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z="2800" dirty="0" smtClean="0">
                <a:solidFill>
                  <a:schemeClr val="hlink"/>
                </a:solidFill>
              </a:rPr>
              <a:t>VERBALE DI DEFINIZIONE DEGLI ACCERTAMENTI</a:t>
            </a:r>
            <a:endParaRPr lang="it-IT" sz="2800" dirty="0">
              <a:solidFill>
                <a:schemeClr val="hlink"/>
              </a:solidFill>
            </a:endParaRPr>
          </a:p>
        </p:txBody>
      </p:sp>
      <p:sp>
        <p:nvSpPr>
          <p:cNvPr id="3" name="Segnaposto contenuto 2"/>
          <p:cNvSpPr>
            <a:spLocks noGrp="1"/>
          </p:cNvSpPr>
          <p:nvPr>
            <p:ph idx="1"/>
          </p:nvPr>
        </p:nvSpPr>
        <p:spPr/>
        <p:txBody>
          <a:bodyPr/>
          <a:lstStyle/>
          <a:p>
            <a:r>
              <a:rPr lang="it-IT" sz="2800" dirty="0" smtClean="0"/>
              <a:t>Art. 15 D.M. 15 gennaio 2014:</a:t>
            </a:r>
          </a:p>
          <a:p>
            <a:pPr marL="0" indent="0" algn="just">
              <a:buNone/>
            </a:pPr>
            <a:r>
              <a:rPr lang="it-IT" sz="2800" dirty="0" smtClean="0"/>
              <a:t>qualora al termine dell’attività di vigilanza non faccia seguito alcun provvedimento sanzionatorio, il personale ispettivo informa tempestivamente il soggetto ispezionato mediante specifica comunicazione di definizione degli accertamenti.</a:t>
            </a:r>
            <a:endParaRPr lang="it-IT" sz="2800" dirty="0"/>
          </a:p>
        </p:txBody>
      </p:sp>
    </p:spTree>
    <p:extLst>
      <p:ext uri="{BB962C8B-B14F-4D97-AF65-F5344CB8AC3E}">
        <p14:creationId xmlns:p14="http://schemas.microsoft.com/office/powerpoint/2010/main" val="1082383887"/>
      </p:ext>
    </p:extLst>
  </p:cSld>
  <p:clrMapOvr>
    <a:masterClrMapping/>
  </p:clrMapOvr>
  <p:transition spd="med">
    <p:split orient="vert"/>
    <p:sndAc>
      <p:stSnd>
        <p:snd r:embed="rId2" name="arrow.wav"/>
      </p:stSnd>
    </p:sndAc>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562074"/>
          </a:xfrm>
        </p:spPr>
        <p:txBody>
          <a:bodyPr/>
          <a:lstStyle/>
          <a:p>
            <a:r>
              <a:rPr lang="it-IT" sz="2800" dirty="0" smtClean="0">
                <a:solidFill>
                  <a:schemeClr val="hlink"/>
                </a:solidFill>
              </a:rPr>
              <a:t>Capo V DM 15/01/2014 - Profili</a:t>
            </a:r>
            <a:r>
              <a:rPr lang="it-IT" sz="2800" dirty="0" smtClean="0"/>
              <a:t> </a:t>
            </a:r>
            <a:r>
              <a:rPr lang="it-IT" sz="2800" dirty="0" smtClean="0">
                <a:solidFill>
                  <a:schemeClr val="hlink"/>
                </a:solidFill>
              </a:rPr>
              <a:t>deontologici  </a:t>
            </a:r>
            <a:endParaRPr lang="it-IT" sz="2800" dirty="0">
              <a:solidFill>
                <a:schemeClr val="hlink"/>
              </a:solidFill>
            </a:endParaRPr>
          </a:p>
        </p:txBody>
      </p:sp>
      <p:sp>
        <p:nvSpPr>
          <p:cNvPr id="3" name="Segnaposto contenuto 2"/>
          <p:cNvSpPr>
            <a:spLocks noGrp="1"/>
          </p:cNvSpPr>
          <p:nvPr>
            <p:ph idx="1"/>
          </p:nvPr>
        </p:nvSpPr>
        <p:spPr>
          <a:xfrm>
            <a:off x="457200" y="836712"/>
            <a:ext cx="8229600" cy="5259288"/>
          </a:xfrm>
        </p:spPr>
        <p:txBody>
          <a:bodyPr/>
          <a:lstStyle/>
          <a:p>
            <a:r>
              <a:rPr lang="it-IT" sz="2000" dirty="0" smtClean="0"/>
              <a:t>riservatezza professionale, onestà e integrità;</a:t>
            </a:r>
          </a:p>
          <a:p>
            <a:r>
              <a:rPr lang="it-IT" sz="2000" dirty="0" smtClean="0"/>
              <a:t>Imparzialità di trattamento nei confronti dei soggetti ispezionati;</a:t>
            </a:r>
          </a:p>
          <a:p>
            <a:r>
              <a:rPr lang="it-IT" sz="2000" dirty="0" smtClean="0"/>
              <a:t>Obbligo di astensione nelle ipotesi di cui all’art. 7 del D.P.R. n. 62/2013 (parenti o affini entro 2°, coniuge, conviventi, frequentazione abituale, cause pendenti grave inimicizia, rapporti di credito o debito significativi, rapporti di tutela, curatela, agenzia</a:t>
            </a:r>
            <a:r>
              <a:rPr lang="it-IT" sz="2000" dirty="0"/>
              <a:t>)</a:t>
            </a:r>
            <a:r>
              <a:rPr lang="it-IT" sz="2000" dirty="0" smtClean="0"/>
              <a:t>  - anche nei confronti del professionista che assiste il soggetto ispezionato;</a:t>
            </a:r>
          </a:p>
          <a:p>
            <a:r>
              <a:rPr lang="it-IT" sz="2000" dirty="0" smtClean="0"/>
              <a:t>Il trattamento dei dati deve avvenire nel rispetto della vigente normativa in materia di tutela della riservatezza;</a:t>
            </a:r>
          </a:p>
          <a:p>
            <a:r>
              <a:rPr lang="it-IT" sz="2000" dirty="0" smtClean="0"/>
              <a:t>Il personale ispettivo garantisce la segretezza delle ragioni che hanno dato origine all’accertamenti (nei limiti indicati dall’amministrazione);</a:t>
            </a:r>
          </a:p>
          <a:p>
            <a:r>
              <a:rPr lang="it-IT" sz="2000" dirty="0" smtClean="0"/>
              <a:t>Il personale ispettivo conserva il segreto sulle informazioni inerenti a processi produttivi e lavorativi di cui venga a conoscenza;</a:t>
            </a:r>
          </a:p>
          <a:p>
            <a:r>
              <a:rPr lang="it-IT" sz="2000" dirty="0" smtClean="0"/>
              <a:t>Il personale ispettivo non chiede, né sollecita, per sé o per altri, regali o altre utilità né accetta, per sé o per altri, regali o </a:t>
            </a:r>
            <a:r>
              <a:rPr lang="it-IT" sz="2000" smtClean="0"/>
              <a:t>altre utilità</a:t>
            </a:r>
            <a:endParaRPr lang="it-IT" sz="2000" dirty="0" smtClean="0"/>
          </a:p>
          <a:p>
            <a:endParaRPr lang="it-IT" sz="2400" dirty="0" smtClean="0"/>
          </a:p>
        </p:txBody>
      </p:sp>
    </p:spTree>
    <p:extLst>
      <p:ext uri="{BB962C8B-B14F-4D97-AF65-F5344CB8AC3E}">
        <p14:creationId xmlns:p14="http://schemas.microsoft.com/office/powerpoint/2010/main" val="953416140"/>
      </p:ext>
    </p:extLst>
  </p:cSld>
  <p:clrMapOvr>
    <a:masterClrMapping/>
  </p:clrMapOvr>
  <p:transition spd="med">
    <p:split orient="vert"/>
    <p:sndAc>
      <p:stSnd>
        <p:snd r:embed="rId2" name="arrow.wav"/>
      </p:stSnd>
    </p:sndAc>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altLang="it-IT" sz="2800" dirty="0">
                <a:effectLst/>
              </a:rPr>
              <a:t>Art. </a:t>
            </a:r>
            <a:r>
              <a:rPr lang="it-IT" altLang="it-IT" sz="2800" dirty="0" smtClean="0">
                <a:effectLst/>
              </a:rPr>
              <a:t>8:</a:t>
            </a:r>
            <a:endParaRPr lang="it-IT" altLang="it-IT" sz="2800" dirty="0">
              <a:effectLst/>
            </a:endParaRPr>
          </a:p>
          <a:p>
            <a:pPr marL="0" indent="0">
              <a:buNone/>
            </a:pPr>
            <a:r>
              <a:rPr lang="it-IT" sz="2800" u="sng" dirty="0" smtClean="0"/>
              <a:t>Il personale ispettivo informa </a:t>
            </a:r>
          </a:p>
          <a:p>
            <a:pPr marL="0" indent="0">
              <a:buNone/>
            </a:pPr>
            <a:r>
              <a:rPr lang="it-IT" sz="2800" dirty="0" smtClean="0"/>
              <a:t>il </a:t>
            </a:r>
            <a:r>
              <a:rPr lang="it-IT" sz="2800" dirty="0" err="1" smtClean="0"/>
              <a:t>ddl</a:t>
            </a:r>
            <a:r>
              <a:rPr lang="it-IT" sz="2800" dirty="0" smtClean="0"/>
              <a:t> o la persona che ne fa le veci dello svolgimento della verifica e delle sue modalità</a:t>
            </a:r>
            <a:endParaRPr lang="it-IT" sz="2800" dirty="0"/>
          </a:p>
        </p:txBody>
      </p:sp>
    </p:spTree>
    <p:extLst>
      <p:ext uri="{BB962C8B-B14F-4D97-AF65-F5344CB8AC3E}">
        <p14:creationId xmlns:p14="http://schemas.microsoft.com/office/powerpoint/2010/main" val="3868765828"/>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r>
              <a:rPr lang="it-IT" altLang="it-IT" sz="2800" dirty="0">
                <a:effectLst/>
              </a:rPr>
              <a:t>Art. </a:t>
            </a:r>
            <a:r>
              <a:rPr lang="it-IT" altLang="it-IT" sz="2800" dirty="0" smtClean="0">
                <a:effectLst/>
              </a:rPr>
              <a:t>9:</a:t>
            </a:r>
            <a:endParaRPr lang="it-IT" altLang="it-IT" sz="2800" dirty="0">
              <a:effectLst/>
            </a:endParaRPr>
          </a:p>
          <a:p>
            <a:pPr marL="0" indent="0">
              <a:buNone/>
            </a:pPr>
            <a:r>
              <a:rPr lang="it-IT" sz="2800" u="sng" dirty="0"/>
              <a:t>i</a:t>
            </a:r>
            <a:r>
              <a:rPr lang="it-IT" sz="2800" u="sng" dirty="0" smtClean="0"/>
              <a:t>l personale ispettivo identifica </a:t>
            </a:r>
          </a:p>
          <a:p>
            <a:pPr marL="0" indent="0">
              <a:buNone/>
            </a:pPr>
            <a:r>
              <a:rPr lang="it-IT" sz="2800" dirty="0" smtClean="0"/>
              <a:t>il personale presente e prende visione della documentazione conservata sul luogo di lavoro</a:t>
            </a:r>
            <a:endParaRPr lang="it-IT" sz="2800" dirty="0"/>
          </a:p>
        </p:txBody>
      </p:sp>
    </p:spTree>
    <p:extLst>
      <p:ext uri="{BB962C8B-B14F-4D97-AF65-F5344CB8AC3E}">
        <p14:creationId xmlns:p14="http://schemas.microsoft.com/office/powerpoint/2010/main" val="2108785851"/>
      </p:ext>
    </p:extLst>
  </p:cSld>
  <p:clrMapOvr>
    <a:masterClrMapping/>
  </p:clrMapOvr>
  <p:transition spd="med">
    <p:split orient="vert"/>
    <p:sndAc>
      <p:stSnd>
        <p:snd r:embed="rId3" name="arrow.wav"/>
      </p:stSnd>
    </p:sndAc>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p:txBody>
          <a:bodyPr/>
          <a:lstStyle/>
          <a:p>
            <a:pPr algn="just"/>
            <a:r>
              <a:rPr lang="it-IT" sz="2800" dirty="0" smtClean="0"/>
              <a:t>NB: il rifiuto di farsi identificare da un pubblico ufficiale è fonte di responsabilità penale (art. 651 c.p.) di cui l’interessato deve essere adeguatamente informato</a:t>
            </a:r>
            <a:r>
              <a:rPr lang="it-IT" dirty="0" smtClean="0"/>
              <a:t>.</a:t>
            </a:r>
            <a:endParaRPr lang="it-IT" dirty="0"/>
          </a:p>
        </p:txBody>
      </p:sp>
    </p:spTree>
    <p:extLst>
      <p:ext uri="{BB962C8B-B14F-4D97-AF65-F5344CB8AC3E}">
        <p14:creationId xmlns:p14="http://schemas.microsoft.com/office/powerpoint/2010/main" val="2403615305"/>
      </p:ext>
    </p:extLst>
  </p:cSld>
  <p:clrMapOvr>
    <a:masterClrMapping/>
  </p:clrMapOvr>
  <p:transition spd="med">
    <p:split orient="vert"/>
    <p:sndAc>
      <p:stSnd>
        <p:snd r:embed="rId2" name="arrow.wav"/>
      </p:stSnd>
    </p:sndAc>
  </p:transition>
  <p:timing>
    <p:tnLst>
      <p:par>
        <p:cTn id="1" dur="indefinite" restart="never" nodeType="tmRoot"/>
      </p:par>
    </p:tnLst>
  </p:timing>
</p:sld>
</file>

<file path=ppt/theme/theme1.xml><?xml version="1.0" encoding="utf-8"?>
<a:theme xmlns:a="http://schemas.openxmlformats.org/drawingml/2006/main" name="Fenditura">
  <a:themeElements>
    <a:clrScheme name="Fenditura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fontScheme name="Fenditura">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Fenditura 1">
        <a:dk1>
          <a:srgbClr val="8C0000"/>
        </a:dk1>
        <a:lt1>
          <a:srgbClr val="FFFFFF"/>
        </a:lt1>
        <a:dk2>
          <a:srgbClr val="720000"/>
        </a:dk2>
        <a:lt2>
          <a:srgbClr val="FFFFCC"/>
        </a:lt2>
        <a:accent1>
          <a:srgbClr val="FF3300"/>
        </a:accent1>
        <a:accent2>
          <a:srgbClr val="BE7960"/>
        </a:accent2>
        <a:accent3>
          <a:srgbClr val="BCAAAA"/>
        </a:accent3>
        <a:accent4>
          <a:srgbClr val="DADADA"/>
        </a:accent4>
        <a:accent5>
          <a:srgbClr val="FFADAA"/>
        </a:accent5>
        <a:accent6>
          <a:srgbClr val="AC6D56"/>
        </a:accent6>
        <a:hlink>
          <a:srgbClr val="FFCC66"/>
        </a:hlink>
        <a:folHlink>
          <a:srgbClr val="FF9900"/>
        </a:folHlink>
      </a:clrScheme>
      <a:clrMap bg1="dk2" tx1="lt1" bg2="dk1" tx2="lt2" accent1="accent1" accent2="accent2" accent3="accent3" accent4="accent4" accent5="accent5" accent6="accent6" hlink="hlink" folHlink="folHlink"/>
    </a:extraClrScheme>
    <a:extraClrScheme>
      <a:clrScheme name="Fenditura 2">
        <a:dk1>
          <a:srgbClr val="674E2F"/>
        </a:dk1>
        <a:lt1>
          <a:srgbClr val="FFFFFF"/>
        </a:lt1>
        <a:dk2>
          <a:srgbClr val="533F27"/>
        </a:dk2>
        <a:lt2>
          <a:srgbClr val="D8B274"/>
        </a:lt2>
        <a:accent1>
          <a:srgbClr val="CC9900"/>
        </a:accent1>
        <a:accent2>
          <a:srgbClr val="8F5F2F"/>
        </a:accent2>
        <a:accent3>
          <a:srgbClr val="B3AFAC"/>
        </a:accent3>
        <a:accent4>
          <a:srgbClr val="DADADA"/>
        </a:accent4>
        <a:accent5>
          <a:srgbClr val="E2CAAA"/>
        </a:accent5>
        <a:accent6>
          <a:srgbClr val="81552A"/>
        </a:accent6>
        <a:hlink>
          <a:srgbClr val="FFCC00"/>
        </a:hlink>
        <a:folHlink>
          <a:srgbClr val="FFFFCC"/>
        </a:folHlink>
      </a:clrScheme>
      <a:clrMap bg1="dk2" tx1="lt1" bg2="dk1" tx2="lt2" accent1="accent1" accent2="accent2" accent3="accent3" accent4="accent4" accent5="accent5" accent6="accent6" hlink="hlink" folHlink="folHlink"/>
    </a:extraClrScheme>
    <a:extraClrScheme>
      <a:clrScheme name="Fenditura 3">
        <a:dk1>
          <a:srgbClr val="646464"/>
        </a:dk1>
        <a:lt1>
          <a:srgbClr val="FFFFFF"/>
        </a:lt1>
        <a:dk2>
          <a:srgbClr val="545454"/>
        </a:dk2>
        <a:lt2>
          <a:srgbClr val="D4D4CE"/>
        </a:lt2>
        <a:accent1>
          <a:srgbClr val="49747D"/>
        </a:accent1>
        <a:accent2>
          <a:srgbClr val="8F9699"/>
        </a:accent2>
        <a:accent3>
          <a:srgbClr val="B3B3B3"/>
        </a:accent3>
        <a:accent4>
          <a:srgbClr val="DADADA"/>
        </a:accent4>
        <a:accent5>
          <a:srgbClr val="B1BCBF"/>
        </a:accent5>
        <a:accent6>
          <a:srgbClr val="81878A"/>
        </a:accent6>
        <a:hlink>
          <a:srgbClr val="8DC4D7"/>
        </a:hlink>
        <a:folHlink>
          <a:srgbClr val="7FB97F"/>
        </a:folHlink>
      </a:clrScheme>
      <a:clrMap bg1="dk2" tx1="lt1" bg2="dk1" tx2="lt2" accent1="accent1" accent2="accent2" accent3="accent3" accent4="accent4" accent5="accent5" accent6="accent6" hlink="hlink" folHlink="folHlink"/>
    </a:extraClrScheme>
    <a:extraClrScheme>
      <a:clrScheme name="Fenditura 4">
        <a:dk1>
          <a:srgbClr val="3A7400"/>
        </a:dk1>
        <a:lt1>
          <a:srgbClr val="FFFFFF"/>
        </a:lt1>
        <a:dk2>
          <a:srgbClr val="2E5C00"/>
        </a:dk2>
        <a:lt2>
          <a:srgbClr val="FFFFFF"/>
        </a:lt2>
        <a:accent1>
          <a:srgbClr val="79CA02"/>
        </a:accent1>
        <a:accent2>
          <a:srgbClr val="008080"/>
        </a:accent2>
        <a:accent3>
          <a:srgbClr val="ADB5AA"/>
        </a:accent3>
        <a:accent4>
          <a:srgbClr val="DADADA"/>
        </a:accent4>
        <a:accent5>
          <a:srgbClr val="BEE1AA"/>
        </a:accent5>
        <a:accent6>
          <a:srgbClr val="007373"/>
        </a:accent6>
        <a:hlink>
          <a:srgbClr val="A8DE0E"/>
        </a:hlink>
        <a:folHlink>
          <a:srgbClr val="00CC66"/>
        </a:folHlink>
      </a:clrScheme>
      <a:clrMap bg1="dk2" tx1="lt1" bg2="dk1" tx2="lt2" accent1="accent1" accent2="accent2" accent3="accent3" accent4="accent4" accent5="accent5" accent6="accent6" hlink="hlink" folHlink="folHlink"/>
    </a:extraClrScheme>
    <a:extraClrScheme>
      <a:clrScheme name="Fenditura 5">
        <a:dk1>
          <a:srgbClr val="008885"/>
        </a:dk1>
        <a:lt1>
          <a:srgbClr val="FFFFFF"/>
        </a:lt1>
        <a:dk2>
          <a:srgbClr val="007572"/>
        </a:dk2>
        <a:lt2>
          <a:srgbClr val="FFFF99"/>
        </a:lt2>
        <a:accent1>
          <a:srgbClr val="33CCCC"/>
        </a:accent1>
        <a:accent2>
          <a:srgbClr val="6D6FC7"/>
        </a:accent2>
        <a:accent3>
          <a:srgbClr val="AABDBC"/>
        </a:accent3>
        <a:accent4>
          <a:srgbClr val="DADADA"/>
        </a:accent4>
        <a:accent5>
          <a:srgbClr val="ADE2E2"/>
        </a:accent5>
        <a:accent6>
          <a:srgbClr val="6264B4"/>
        </a:accent6>
        <a:hlink>
          <a:srgbClr val="FFFFCC"/>
        </a:hlink>
        <a:folHlink>
          <a:srgbClr val="00FF00"/>
        </a:folHlink>
      </a:clrScheme>
      <a:clrMap bg1="dk2" tx1="lt1" bg2="dk1" tx2="lt2" accent1="accent1" accent2="accent2" accent3="accent3" accent4="accent4" accent5="accent5" accent6="accent6" hlink="hlink" folHlink="folHlink"/>
    </a:extraClrScheme>
    <a:extraClrScheme>
      <a:clrScheme name="Fenditura 6">
        <a:dk1>
          <a:srgbClr val="0000AC"/>
        </a:dk1>
        <a:lt1>
          <a:srgbClr val="FFFFFF"/>
        </a:lt1>
        <a:dk2>
          <a:srgbClr val="000086"/>
        </a:dk2>
        <a:lt2>
          <a:srgbClr val="CCFFFF"/>
        </a:lt2>
        <a:accent1>
          <a:srgbClr val="0099FF"/>
        </a:accent1>
        <a:accent2>
          <a:srgbClr val="00B000"/>
        </a:accent2>
        <a:accent3>
          <a:srgbClr val="AAAAC3"/>
        </a:accent3>
        <a:accent4>
          <a:srgbClr val="DADADA"/>
        </a:accent4>
        <a:accent5>
          <a:srgbClr val="AACAFF"/>
        </a:accent5>
        <a:accent6>
          <a:srgbClr val="009F00"/>
        </a:accent6>
        <a:hlink>
          <a:srgbClr val="FFE701"/>
        </a:hlink>
        <a:folHlink>
          <a:srgbClr val="FF9900"/>
        </a:folHlink>
      </a:clrScheme>
      <a:clrMap bg1="dk2" tx1="lt1" bg2="dk1" tx2="lt2" accent1="accent1" accent2="accent2" accent3="accent3" accent4="accent4" accent5="accent5" accent6="accent6" hlink="hlink" folHlink="folHlink"/>
    </a:extraClrScheme>
    <a:extraClrScheme>
      <a:clrScheme name="Fenditura 7">
        <a:dk1>
          <a:srgbClr val="7474A2"/>
        </a:dk1>
        <a:lt1>
          <a:srgbClr val="FFFFFF"/>
        </a:lt1>
        <a:dk2>
          <a:srgbClr val="5E5E8E"/>
        </a:dk2>
        <a:lt2>
          <a:srgbClr val="D1D1DF"/>
        </a:lt2>
        <a:accent1>
          <a:srgbClr val="CC66FF"/>
        </a:accent1>
        <a:accent2>
          <a:srgbClr val="6666FF"/>
        </a:accent2>
        <a:accent3>
          <a:srgbClr val="B6B6C6"/>
        </a:accent3>
        <a:accent4>
          <a:srgbClr val="DADADA"/>
        </a:accent4>
        <a:accent5>
          <a:srgbClr val="E2B8FF"/>
        </a:accent5>
        <a:accent6>
          <a:srgbClr val="5C5CE7"/>
        </a:accent6>
        <a:hlink>
          <a:srgbClr val="FFCC99"/>
        </a:hlink>
        <a:folHlink>
          <a:srgbClr val="CCCCFF"/>
        </a:folHlink>
      </a:clrScheme>
      <a:clrMap bg1="dk2" tx1="lt1" bg2="dk1" tx2="lt2" accent1="accent1" accent2="accent2" accent3="accent3" accent4="accent4" accent5="accent5" accent6="accent6" hlink="hlink" folHlink="folHlink"/>
    </a:extraClrScheme>
    <a:extraClrScheme>
      <a:clrScheme name="Fenditura 8">
        <a:dk1>
          <a:srgbClr val="000000"/>
        </a:dk1>
        <a:lt1>
          <a:srgbClr val="D0DAE2"/>
        </a:lt1>
        <a:dk2>
          <a:srgbClr val="000000"/>
        </a:dk2>
        <a:lt2>
          <a:srgbClr val="E7EDF1"/>
        </a:lt2>
        <a:accent1>
          <a:srgbClr val="33CCCC"/>
        </a:accent1>
        <a:accent2>
          <a:srgbClr val="0099CC"/>
        </a:accent2>
        <a:accent3>
          <a:srgbClr val="E4EAEE"/>
        </a:accent3>
        <a:accent4>
          <a:srgbClr val="000000"/>
        </a:accent4>
        <a:accent5>
          <a:srgbClr val="ADE2E2"/>
        </a:accent5>
        <a:accent6>
          <a:srgbClr val="008AB9"/>
        </a:accent6>
        <a:hlink>
          <a:srgbClr val="3333CC"/>
        </a:hlink>
        <a:folHlink>
          <a:srgbClr val="008080"/>
        </a:folHlink>
      </a:clrScheme>
      <a:clrMap bg1="lt1" tx1="dk1" bg2="lt2" tx2="dk2" accent1="accent1" accent2="accent2" accent3="accent3" accent4="accent4" accent5="accent5" accent6="accent6" hlink="hlink" folHlink="folHlink"/>
    </a:extraClrScheme>
    <a:extraClrScheme>
      <a:clrScheme name="Fenditura 9">
        <a:dk1>
          <a:srgbClr val="000000"/>
        </a:dk1>
        <a:lt1>
          <a:srgbClr val="FFFFFF"/>
        </a:lt1>
        <a:dk2>
          <a:srgbClr val="000000"/>
        </a:dk2>
        <a:lt2>
          <a:srgbClr val="E6E6E6"/>
        </a:lt2>
        <a:accent1>
          <a:srgbClr val="66CCFF"/>
        </a:accent1>
        <a:accent2>
          <a:srgbClr val="9999FF"/>
        </a:accent2>
        <a:accent3>
          <a:srgbClr val="FFFFFF"/>
        </a:accent3>
        <a:accent4>
          <a:srgbClr val="000000"/>
        </a:accent4>
        <a:accent5>
          <a:srgbClr val="B8E2FF"/>
        </a:accent5>
        <a:accent6>
          <a:srgbClr val="8A8AE7"/>
        </a:accent6>
        <a:hlink>
          <a:srgbClr val="3333CC"/>
        </a:hlink>
        <a:folHlink>
          <a:srgbClr val="008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i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Slit</Template>
  <TotalTime>4644</TotalTime>
  <Words>3525</Words>
  <Application>Microsoft Office PowerPoint</Application>
  <PresentationFormat>Presentazione su schermo (4:3)</PresentationFormat>
  <Paragraphs>403</Paragraphs>
  <Slides>62</Slides>
  <Notes>22</Notes>
  <HiddenSlides>4</HiddenSlides>
  <MMClips>0</MMClips>
  <ScaleCrop>false</ScaleCrop>
  <HeadingPairs>
    <vt:vector size="6" baseType="variant">
      <vt:variant>
        <vt:lpstr>Caratteri utilizzati</vt:lpstr>
      </vt:variant>
      <vt:variant>
        <vt:i4>3</vt:i4>
      </vt:variant>
      <vt:variant>
        <vt:lpstr>Tema</vt:lpstr>
      </vt:variant>
      <vt:variant>
        <vt:i4>1</vt:i4>
      </vt:variant>
      <vt:variant>
        <vt:lpstr>Titoli diapositive</vt:lpstr>
      </vt:variant>
      <vt:variant>
        <vt:i4>62</vt:i4>
      </vt:variant>
    </vt:vector>
  </HeadingPairs>
  <TitlesOfParts>
    <vt:vector size="66" baseType="lpstr">
      <vt:lpstr>Arial</vt:lpstr>
      <vt:lpstr>Tahoma</vt:lpstr>
      <vt:lpstr>Wingdings</vt:lpstr>
      <vt:lpstr>Fenditura</vt:lpstr>
      <vt:lpstr>VERBALI ISPETTIVI E CODICE DI COMPORTAMENTO DEGLI ISPETTORI DEL LAVORO</vt:lpstr>
      <vt:lpstr>Legge 183/2010</vt:lpstr>
      <vt:lpstr>    L’ACCESSO ISPETTIVO </vt:lpstr>
      <vt:lpstr>Il potere di accesso</vt:lpstr>
      <vt:lpstr> DM 15 gennaio 2014: Codice di comportamento </vt:lpstr>
      <vt:lpstr>Presentazione standard di PowerPoint</vt:lpstr>
      <vt:lpstr>Presentazione standard di PowerPoint</vt:lpstr>
      <vt:lpstr>Presentazione standard di PowerPoint</vt:lpstr>
      <vt:lpstr>Presentazione standard di PowerPoint</vt:lpstr>
      <vt:lpstr>Identificazione dei lavoratori</vt:lpstr>
      <vt:lpstr>Presentazione standard di PowerPoint</vt:lpstr>
      <vt:lpstr>Le dichiarazioni</vt:lpstr>
      <vt:lpstr>Presentazione standard di PowerPoint</vt:lpstr>
      <vt:lpstr>Presentazione standard di PowerPoint</vt:lpstr>
      <vt:lpstr>Presentazione standard di PowerPoint</vt:lpstr>
      <vt:lpstr>Le tipologie di lavoro riscontrabili</vt:lpstr>
      <vt:lpstr>Lavoratori subordinati</vt:lpstr>
      <vt:lpstr>Lavoratori parasubordinati</vt:lpstr>
      <vt:lpstr>Esclusioni</vt:lpstr>
      <vt:lpstr>Requisiti</vt:lpstr>
      <vt:lpstr>Presentazione standard di PowerPoint</vt:lpstr>
      <vt:lpstr>Gli associati in partecipazione</vt:lpstr>
      <vt:lpstr>Requisiti</vt:lpstr>
      <vt:lpstr>Il lavoro accessorio </vt:lpstr>
      <vt:lpstr>Circolare MLPS n. 4/2013 -lavoro accessorio</vt:lpstr>
      <vt:lpstr>I lavoratori autonomi</vt:lpstr>
      <vt:lpstr>Elementi di regolarità:</vt:lpstr>
      <vt:lpstr>Commissione ministeriale per gli interpelli</vt:lpstr>
      <vt:lpstr>Ulteriori requisiti per lavori in ambienti confinati</vt:lpstr>
      <vt:lpstr> La circolare MLPS n.16/2012 </vt:lpstr>
      <vt:lpstr> Indici:  </vt:lpstr>
      <vt:lpstr>Presentazione standard di PowerPoint</vt:lpstr>
      <vt:lpstr>Presentazione standard di PowerPoint</vt:lpstr>
      <vt:lpstr>Conseguenze </vt:lpstr>
      <vt:lpstr>Responsabilità solidale nell’appalto </vt:lpstr>
      <vt:lpstr>IL VERBALE DI PRIMO ACCESSO</vt:lpstr>
      <vt:lpstr>Contenuti del verbale</vt:lpstr>
      <vt:lpstr>Deroga</vt:lpstr>
      <vt:lpstr>Descrizione attività compiute</vt:lpstr>
      <vt:lpstr>La valenza del verbale di accesso</vt:lpstr>
      <vt:lpstr> I presupposti della sospensione </vt:lpstr>
      <vt:lpstr>… il concetto di lavoratore</vt:lpstr>
      <vt:lpstr>La circolare 10/11/2009 n. 33</vt:lpstr>
      <vt:lpstr>Il calcolo della percentuale</vt:lpstr>
      <vt:lpstr>La revoca del provvedimento</vt:lpstr>
      <vt:lpstr>La regolarizzazione </vt:lpstr>
      <vt:lpstr>L’inottemperanza all’ordine di sospensione</vt:lpstr>
      <vt:lpstr>Il verbale interlocutorio</vt:lpstr>
      <vt:lpstr>IL VERBALE UNICO </vt:lpstr>
      <vt:lpstr>Contenuti del verbale</vt:lpstr>
      <vt:lpstr>Elementi</vt:lpstr>
      <vt:lpstr>… continua</vt:lpstr>
      <vt:lpstr>Esclusioni</vt:lpstr>
      <vt:lpstr>Illeciti non diffidabili: la nuova maxisanzione</vt:lpstr>
      <vt:lpstr>Esclusioni</vt:lpstr>
      <vt:lpstr>Casi particolari</vt:lpstr>
      <vt:lpstr>Interruzione dei termini</vt:lpstr>
      <vt:lpstr> Tutele </vt:lpstr>
      <vt:lpstr> Tutele </vt:lpstr>
      <vt:lpstr>Esempi</vt:lpstr>
      <vt:lpstr>VERBALE DI DEFINIZIONE DEGLI ACCERTAMENTI</vt:lpstr>
      <vt:lpstr>Capo V DM 15/01/2014 - Profili deontologici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Diapositiva 1</dc:title>
  <dc:creator>andelfino</dc:creator>
  <cp:lastModifiedBy>Delfino Antonio</cp:lastModifiedBy>
  <cp:revision>230</cp:revision>
  <dcterms:created xsi:type="dcterms:W3CDTF">2008-05-08T10:13:13Z</dcterms:created>
  <dcterms:modified xsi:type="dcterms:W3CDTF">2014-11-24T12:55:21Z</dcterms:modified>
</cp:coreProperties>
</file>